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4"/>
  </p:notesMasterIdLst>
  <p:sldIdLst>
    <p:sldId id="526" r:id="rId6"/>
    <p:sldId id="469" r:id="rId7"/>
    <p:sldId id="472" r:id="rId8"/>
    <p:sldId id="297" r:id="rId9"/>
    <p:sldId id="474" r:id="rId10"/>
    <p:sldId id="304" r:id="rId11"/>
    <p:sldId id="305" r:id="rId12"/>
    <p:sldId id="261" r:id="rId13"/>
    <p:sldId id="540" r:id="rId14"/>
    <p:sldId id="311" r:id="rId15"/>
    <p:sldId id="485" r:id="rId16"/>
    <p:sldId id="312" r:id="rId17"/>
    <p:sldId id="281" r:id="rId18"/>
    <p:sldId id="279" r:id="rId19"/>
    <p:sldId id="483" r:id="rId20"/>
    <p:sldId id="484" r:id="rId21"/>
    <p:sldId id="307" r:id="rId22"/>
    <p:sldId id="331" r:id="rId23"/>
    <p:sldId id="486" r:id="rId24"/>
    <p:sldId id="334" r:id="rId25"/>
    <p:sldId id="335" r:id="rId26"/>
    <p:sldId id="343" r:id="rId27"/>
    <p:sldId id="345" r:id="rId28"/>
    <p:sldId id="350" r:id="rId29"/>
    <p:sldId id="529" r:id="rId30"/>
    <p:sldId id="488" r:id="rId31"/>
    <p:sldId id="355" r:id="rId32"/>
    <p:sldId id="348" r:id="rId33"/>
    <p:sldId id="342" r:id="rId34"/>
    <p:sldId id="353" r:id="rId35"/>
    <p:sldId id="352" r:id="rId36"/>
    <p:sldId id="490" r:id="rId37"/>
    <p:sldId id="527" r:id="rId38"/>
    <p:sldId id="481" r:id="rId39"/>
    <p:sldId id="541" r:id="rId40"/>
    <p:sldId id="480" r:id="rId41"/>
    <p:sldId id="482" r:id="rId42"/>
    <p:sldId id="479" r:id="rId43"/>
    <p:sldId id="542" r:id="rId44"/>
    <p:sldId id="543" r:id="rId45"/>
    <p:sldId id="544" r:id="rId46"/>
    <p:sldId id="518" r:id="rId47"/>
    <p:sldId id="530" r:id="rId48"/>
    <p:sldId id="511" r:id="rId49"/>
    <p:sldId id="539" r:id="rId50"/>
    <p:sldId id="535" r:id="rId51"/>
    <p:sldId id="538" r:id="rId52"/>
    <p:sldId id="51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82" d="100"/>
          <a:sy n="82" d="100"/>
        </p:scale>
        <p:origin x="8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aseline="0" dirty="0">
                <a:solidFill>
                  <a:schemeClr val="tx1"/>
                </a:solidFill>
              </a:rPr>
              <a:t>Entropy from first alarm to first slider action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Task 1</c:v>
          </c:tx>
          <c:spPr>
            <a:solidFill>
              <a:schemeClr val="accent1"/>
            </a:solidFill>
            <a:ln>
              <a:noFill/>
            </a:ln>
            <a:effectLst/>
          </c:spPr>
          <c:invertIfNegative val="0"/>
          <c:dLbls>
            <c:dLbl>
              <c:idx val="0"/>
              <c:layout>
                <c:manualLayout>
                  <c:x val="-1.1111111111111112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3E-4A19-A346-0C72F36FBA35}"/>
                </c:ext>
              </c:extLst>
            </c:dLbl>
            <c:dLbl>
              <c:idx val="1"/>
              <c:layout>
                <c:manualLayout>
                  <c:x val="-8.33333333333338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3E-4A19-A346-0C72F36FBA35}"/>
                </c:ext>
              </c:extLst>
            </c:dLbl>
            <c:dLbl>
              <c:idx val="2"/>
              <c:layout>
                <c:manualLayout>
                  <c:x val="-8.3333333333333835E-3"/>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3E-4A19-A346-0C72F36FBA35}"/>
                </c:ext>
              </c:extLst>
            </c:dLbl>
            <c:dLbl>
              <c:idx val="3"/>
              <c:layout>
                <c:manualLayout>
                  <c:x val="-8.33333333333343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3E-4A19-A346-0C72F36FBA35}"/>
                </c:ext>
              </c:extLst>
            </c:dLbl>
            <c:dLbl>
              <c:idx val="4"/>
              <c:layout>
                <c:manualLayout>
                  <c:x val="-1.6666666666666767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3E-4A19-A346-0C72F36FBA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Sheet1!$C$30:$G$30</c:f>
              <c:numCache>
                <c:formatCode>0.00</c:formatCode>
                <c:ptCount val="5"/>
                <c:pt idx="0">
                  <c:v>0</c:v>
                </c:pt>
                <c:pt idx="1">
                  <c:v>0.18763576394898501</c:v>
                </c:pt>
                <c:pt idx="2">
                  <c:v>0</c:v>
                </c:pt>
                <c:pt idx="3">
                  <c:v>8.6090234442608396E-2</c:v>
                </c:pt>
                <c:pt idx="4">
                  <c:v>7.1428571428571397E-2</c:v>
                </c:pt>
              </c:numCache>
            </c:numRef>
          </c:val>
          <c:extLst>
            <c:ext xmlns:c16="http://schemas.microsoft.com/office/drawing/2014/chart" uri="{C3380CC4-5D6E-409C-BE32-E72D297353CC}">
              <c16:uniqueId val="{00000005-B33E-4A19-A346-0C72F36FBA35}"/>
            </c:ext>
          </c:extLst>
        </c:ser>
        <c:ser>
          <c:idx val="1"/>
          <c:order val="1"/>
          <c:tx>
            <c:v>Task 2</c:v>
          </c:tx>
          <c:spPr>
            <a:pattFill prst="pct5">
              <a:fgClr>
                <a:schemeClr val="accent1"/>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Sheet1!$C$31:$G$31</c:f>
              <c:numCache>
                <c:formatCode>0.00</c:formatCode>
                <c:ptCount val="5"/>
                <c:pt idx="0">
                  <c:v>8.6090234442608396E-2</c:v>
                </c:pt>
                <c:pt idx="1">
                  <c:v>0.21478697925681101</c:v>
                </c:pt>
                <c:pt idx="2">
                  <c:v>0.320763461649409</c:v>
                </c:pt>
                <c:pt idx="3">
                  <c:v>0.13000448432967099</c:v>
                </c:pt>
                <c:pt idx="4">
                  <c:v>6.8872187554086695E-2</c:v>
                </c:pt>
              </c:numCache>
            </c:numRef>
          </c:val>
          <c:extLst>
            <c:ext xmlns:c16="http://schemas.microsoft.com/office/drawing/2014/chart" uri="{C3380CC4-5D6E-409C-BE32-E72D297353CC}">
              <c16:uniqueId val="{00000006-B33E-4A19-A346-0C72F36FBA35}"/>
            </c:ext>
          </c:extLst>
        </c:ser>
        <c:dLbls>
          <c:showLegendKey val="0"/>
          <c:showVal val="0"/>
          <c:showCatName val="0"/>
          <c:showSerName val="0"/>
          <c:showPercent val="0"/>
          <c:showBubbleSize val="0"/>
        </c:dLbls>
        <c:gapWidth val="150"/>
        <c:axId val="415277600"/>
        <c:axId val="415275920"/>
      </c:barChart>
      <c:catAx>
        <c:axId val="4152776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600" baseline="0" dirty="0">
                    <a:solidFill>
                      <a:schemeClr val="tx1"/>
                    </a:solidFill>
                  </a:rPr>
                  <a:t>Participant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5275920"/>
        <c:crosses val="autoZero"/>
        <c:auto val="1"/>
        <c:lblAlgn val="ctr"/>
        <c:lblOffset val="100"/>
        <c:noMultiLvlLbl val="0"/>
      </c:catAx>
      <c:valAx>
        <c:axId val="41527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600" baseline="0" dirty="0">
                    <a:solidFill>
                      <a:schemeClr val="tx1"/>
                    </a:solidFill>
                  </a:rPr>
                  <a:t>Gaze Entropy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5277600"/>
        <c:crosses val="autoZero"/>
        <c:crossBetween val="between"/>
      </c:valAx>
      <c:spPr>
        <a:noFill/>
        <a:ln>
          <a:noFill/>
        </a:ln>
        <a:effectLst/>
      </c:spPr>
    </c:plotArea>
    <c:legend>
      <c:legendPos val="r"/>
      <c:layout>
        <c:manualLayout>
          <c:xMode val="edge"/>
          <c:yMode val="edge"/>
          <c:x val="0.91062060177260451"/>
          <c:y val="0.43615756808595424"/>
          <c:w val="6.8847997261211907E-2"/>
          <c:h val="0.133784596829756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solidFill>
                  <a:schemeClr val="tx1"/>
                </a:solidFill>
              </a:rPr>
              <a:t>Entropy</a:t>
            </a:r>
            <a:r>
              <a:rPr lang="en-US" sz="1600" baseline="0" dirty="0">
                <a:solidFill>
                  <a:schemeClr val="tx1"/>
                </a:solidFill>
              </a:rPr>
              <a:t> from first slider to last slider action</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Task 1</c:v>
          </c:tx>
          <c:spPr>
            <a:solidFill>
              <a:schemeClr val="accent1"/>
            </a:solidFill>
            <a:ln>
              <a:noFill/>
            </a:ln>
            <a:effectLst/>
          </c:spPr>
          <c:invertIfNegative val="0"/>
          <c:dLbls>
            <c:dLbl>
              <c:idx val="0"/>
              <c:layout>
                <c:manualLayout>
                  <c:x val="-1.6359918200408999E-2"/>
                  <c:y val="-8.4875562720133283E-17"/>
                </c:manualLayout>
              </c:layout>
              <c:tx>
                <c:rich>
                  <a:bodyPr/>
                  <a:lstStyle/>
                  <a:p>
                    <a:r>
                      <a:rPr lang="en-US"/>
                      <a:t>0.</a:t>
                    </a:r>
                    <a:fld id="{BCC93327-7B43-41B6-BE0A-EB3C364EA02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D9-417D-8183-56409B21FE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Sheet1!$C$22:$G$22</c:f>
              <c:numCache>
                <c:formatCode>0.00</c:formatCode>
                <c:ptCount val="5"/>
                <c:pt idx="0" formatCode="General">
                  <c:v>0</c:v>
                </c:pt>
                <c:pt idx="1">
                  <c:v>0.114786979256811</c:v>
                </c:pt>
                <c:pt idx="2">
                  <c:v>0.37828829334979103</c:v>
                </c:pt>
                <c:pt idx="3">
                  <c:v>0.30256960780460601</c:v>
                </c:pt>
                <c:pt idx="4">
                  <c:v>0.34980226811558202</c:v>
                </c:pt>
              </c:numCache>
            </c:numRef>
          </c:val>
          <c:extLst>
            <c:ext xmlns:c16="http://schemas.microsoft.com/office/drawing/2014/chart" uri="{C3380CC4-5D6E-409C-BE32-E72D297353CC}">
              <c16:uniqueId val="{00000001-18D9-417D-8183-56409B21FE29}"/>
            </c:ext>
          </c:extLst>
        </c:ser>
        <c:ser>
          <c:idx val="1"/>
          <c:order val="1"/>
          <c:tx>
            <c:v>Task 2</c:v>
          </c:tx>
          <c:spPr>
            <a:pattFill prst="pct5">
              <a:fgClr>
                <a:schemeClr val="accent1"/>
              </a:fgClr>
              <a:bgClr>
                <a:schemeClr val="bg1"/>
              </a:bgClr>
            </a:pattFill>
            <a:ln>
              <a:solidFill>
                <a:schemeClr val="accent1"/>
              </a:solidFill>
            </a:ln>
            <a:effectLst/>
          </c:spPr>
          <c:invertIfNegative val="0"/>
          <c:dLbls>
            <c:dLbl>
              <c:idx val="0"/>
              <c:tx>
                <c:rich>
                  <a:bodyPr/>
                  <a:lstStyle/>
                  <a:p>
                    <a:r>
                      <a:rPr lang="en-US"/>
                      <a:t>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8D9-417D-8183-56409B21FE29}"/>
                </c:ext>
              </c:extLst>
            </c:dLbl>
            <c:dLbl>
              <c:idx val="1"/>
              <c:layout>
                <c:manualLayout>
                  <c:x val="8.17995910020444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D9-417D-8183-56409B21FE29}"/>
                </c:ext>
              </c:extLst>
            </c:dLbl>
            <c:dLbl>
              <c:idx val="2"/>
              <c:layout>
                <c:manualLayout>
                  <c:x val="8.17995910020449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D9-417D-8183-56409B21FE29}"/>
                </c:ext>
              </c:extLst>
            </c:dLbl>
            <c:dLbl>
              <c:idx val="3"/>
              <c:layout>
                <c:manualLayout>
                  <c:x val="1.3633265167007498E-2"/>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D9-417D-8183-56409B21FE29}"/>
                </c:ext>
              </c:extLst>
            </c:dLbl>
            <c:dLbl>
              <c:idx val="4"/>
              <c:layout>
                <c:manualLayout>
                  <c:x val="1.3633265167007498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D9-417D-8183-56409B21FE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Sheet1!$C$23:$G$23</c:f>
              <c:numCache>
                <c:formatCode>0.00</c:formatCode>
                <c:ptCount val="5"/>
                <c:pt idx="0" formatCode="General">
                  <c:v>0</c:v>
                </c:pt>
                <c:pt idx="1">
                  <c:v>0.1</c:v>
                </c:pt>
                <c:pt idx="2">
                  <c:v>0.17857142857142899</c:v>
                </c:pt>
                <c:pt idx="3">
                  <c:v>0.23244322661493999</c:v>
                </c:pt>
                <c:pt idx="4">
                  <c:v>0</c:v>
                </c:pt>
              </c:numCache>
            </c:numRef>
          </c:val>
          <c:extLst>
            <c:ext xmlns:c16="http://schemas.microsoft.com/office/drawing/2014/chart" uri="{C3380CC4-5D6E-409C-BE32-E72D297353CC}">
              <c16:uniqueId val="{00000007-18D9-417D-8183-56409B21FE29}"/>
            </c:ext>
          </c:extLst>
        </c:ser>
        <c:dLbls>
          <c:showLegendKey val="0"/>
          <c:showVal val="0"/>
          <c:showCatName val="0"/>
          <c:showSerName val="0"/>
          <c:showPercent val="0"/>
          <c:showBubbleSize val="0"/>
        </c:dLbls>
        <c:gapWidth val="150"/>
        <c:axId val="415279280"/>
        <c:axId val="415275360"/>
      </c:barChart>
      <c:catAx>
        <c:axId val="415279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0" dirty="0">
                    <a:solidFill>
                      <a:schemeClr val="tx1"/>
                    </a:solidFill>
                  </a:rPr>
                  <a:t>Participant</a:t>
                </a:r>
                <a:r>
                  <a:rPr lang="en-US" sz="1400" b="0" baseline="0" dirty="0">
                    <a:solidFill>
                      <a:schemeClr val="tx1"/>
                    </a:solidFill>
                  </a:rPr>
                  <a:t> Number</a:t>
                </a:r>
                <a:endParaRPr lang="en-US" sz="1400" b="0"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5275360"/>
        <c:crosses val="autoZero"/>
        <c:auto val="1"/>
        <c:lblAlgn val="ctr"/>
        <c:lblOffset val="100"/>
        <c:noMultiLvlLbl val="0"/>
      </c:catAx>
      <c:valAx>
        <c:axId val="415275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solidFill>
                      <a:schemeClr val="tx1"/>
                    </a:solidFill>
                  </a:rPr>
                  <a:t>Gaze Entropy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5279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9E0F2-49AF-4363-8263-1636476D3B7C}"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AAD3D-29C4-4450-9224-80996F641386}" type="slidenum">
              <a:rPr lang="en-US" smtClean="0"/>
              <a:t>‹#›</a:t>
            </a:fld>
            <a:endParaRPr lang="en-US"/>
          </a:p>
        </p:txBody>
      </p:sp>
    </p:spTree>
    <p:extLst>
      <p:ext uri="{BB962C8B-B14F-4D97-AF65-F5344CB8AC3E}">
        <p14:creationId xmlns:p14="http://schemas.microsoft.com/office/powerpoint/2010/main" val="335972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the context of highly hazardous industries, the UK Health and Safety Executive identified the top issues as human failures, HF in design, procedures, organizational culture, organizational change, staffing, training and competence, safety-critical communications, fatigue and shift work, and finally, maintenance, inspection, and testing. </a:t>
            </a:r>
            <a:r>
              <a:rPr lang="en-US" sz="1800" dirty="0">
                <a:effectLst/>
                <a:latin typeface="Times New Roman" panose="02020603050405020304" pitchFamily="18" charset="0"/>
                <a:ea typeface="Calibri" panose="020F0502020204030204" pitchFamily="34" charset="0"/>
                <a:cs typeface="Arial" panose="020B0604020202020204" pitchFamily="34" charset="0"/>
              </a:rPr>
              <a:t>The application of HF principles can help minimize risk. The reader is referred to HSE (2022b) for more details. </a:t>
            </a:r>
          </a:p>
          <a:p>
            <a:endParaRPr lang="en-US" dirty="0"/>
          </a:p>
        </p:txBody>
      </p:sp>
      <p:sp>
        <p:nvSpPr>
          <p:cNvPr id="4" name="Slide Number Placeholder 3"/>
          <p:cNvSpPr>
            <a:spLocks noGrp="1"/>
          </p:cNvSpPr>
          <p:nvPr>
            <p:ph type="sldNum" sz="quarter" idx="5"/>
          </p:nvPr>
        </p:nvSpPr>
        <p:spPr/>
        <p:txBody>
          <a:bodyPr/>
          <a:lstStyle/>
          <a:p>
            <a:fld id="{F3AAAD3D-29C4-4450-9224-80996F641386}" type="slidenum">
              <a:rPr lang="en-US" smtClean="0"/>
              <a:t>3</a:t>
            </a:fld>
            <a:endParaRPr lang="en-US"/>
          </a:p>
        </p:txBody>
      </p:sp>
    </p:spTree>
    <p:extLst>
      <p:ext uri="{BB962C8B-B14F-4D97-AF65-F5344CB8AC3E}">
        <p14:creationId xmlns:p14="http://schemas.microsoft.com/office/powerpoint/2010/main" val="417299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Casual Relationships within an equipment</a:t>
            </a:r>
          </a:p>
          <a:p>
            <a:pPr marL="171450" indent="-171450">
              <a:buFont typeface="Arial" panose="020B0604020202020204" pitchFamily="34" charset="0"/>
              <a:buChar char="•"/>
            </a:pPr>
            <a:r>
              <a:rPr lang="en-IN" dirty="0"/>
              <a:t>Across equipment due to mass and energy balances</a:t>
            </a:r>
          </a:p>
          <a:p>
            <a:pPr marL="171450" indent="-171450">
              <a:buFont typeface="Arial" panose="020B0604020202020204" pitchFamily="34" charset="0"/>
              <a:buChar char="•"/>
            </a:pPr>
            <a:r>
              <a:rPr lang="en-IN" dirty="0"/>
              <a:t>Due to Control structure</a:t>
            </a:r>
          </a:p>
          <a:p>
            <a:pPr marL="171450" indent="-171450">
              <a:buFont typeface="Arial" panose="020B0604020202020204" pitchFamily="34" charset="0"/>
              <a:buChar char="•"/>
            </a:pPr>
            <a:endParaRPr lang="en-I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rPr>
              <a:t>Need to operate in agile fashion to capture market and supply chain dynamics</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5"/>
          </p:nvPr>
        </p:nvSpPr>
        <p:spPr/>
        <p:txBody>
          <a:bodyPr/>
          <a:lstStyle/>
          <a:p>
            <a:fld id="{502CBD36-BFA4-42CA-AB8B-F80F72845A04}" type="slidenum">
              <a:rPr lang="en-IN" smtClean="0"/>
              <a:t>5</a:t>
            </a:fld>
            <a:endParaRPr lang="en-IN"/>
          </a:p>
        </p:txBody>
      </p:sp>
    </p:spTree>
    <p:extLst>
      <p:ext uri="{BB962C8B-B14F-4D97-AF65-F5344CB8AC3E}">
        <p14:creationId xmlns:p14="http://schemas.microsoft.com/office/powerpoint/2010/main" val="177600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Tries to find an alternative when slider gets stuck during task 2, that results in increase in entropy</a:t>
            </a:r>
          </a:p>
        </p:txBody>
      </p:sp>
      <p:sp>
        <p:nvSpPr>
          <p:cNvPr id="4" name="Slide Number Placeholder 3"/>
          <p:cNvSpPr>
            <a:spLocks noGrp="1"/>
          </p:cNvSpPr>
          <p:nvPr>
            <p:ph type="sldNum" sz="quarter" idx="5"/>
          </p:nvPr>
        </p:nvSpPr>
        <p:spPr/>
        <p:txBody>
          <a:bodyPr/>
          <a:lstStyle/>
          <a:p>
            <a:fld id="{7A4F6EA2-8641-43C4-8A6C-A75FBF47C864}" type="slidenum">
              <a:rPr lang="en-IN" smtClean="0"/>
              <a:t>14</a:t>
            </a:fld>
            <a:endParaRPr lang="en-IN"/>
          </a:p>
        </p:txBody>
      </p:sp>
    </p:spTree>
    <p:extLst>
      <p:ext uri="{BB962C8B-B14F-4D97-AF65-F5344CB8AC3E}">
        <p14:creationId xmlns:p14="http://schemas.microsoft.com/office/powerpoint/2010/main" val="12058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Once the slider is identified, operator knows the effect of moving the slider and doesn’t look at other sliders. Hence entropy decreases during the second repetitive task.</a:t>
            </a:r>
          </a:p>
        </p:txBody>
      </p:sp>
      <p:sp>
        <p:nvSpPr>
          <p:cNvPr id="4" name="Slide Number Placeholder 3"/>
          <p:cNvSpPr>
            <a:spLocks noGrp="1"/>
          </p:cNvSpPr>
          <p:nvPr>
            <p:ph type="sldNum" sz="quarter" idx="5"/>
          </p:nvPr>
        </p:nvSpPr>
        <p:spPr/>
        <p:txBody>
          <a:bodyPr/>
          <a:lstStyle/>
          <a:p>
            <a:fld id="{7A4F6EA2-8641-43C4-8A6C-A75FBF47C864}" type="slidenum">
              <a:rPr lang="en-IN" smtClean="0"/>
              <a:t>15</a:t>
            </a:fld>
            <a:endParaRPr lang="en-IN"/>
          </a:p>
        </p:txBody>
      </p:sp>
    </p:spTree>
    <p:extLst>
      <p:ext uri="{BB962C8B-B14F-4D97-AF65-F5344CB8AC3E}">
        <p14:creationId xmlns:p14="http://schemas.microsoft.com/office/powerpoint/2010/main" val="348231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(Joseph, 2013)</a:t>
            </a:r>
          </a:p>
          <a:p>
            <a:endParaRPr lang="en-IN" dirty="0"/>
          </a:p>
        </p:txBody>
      </p:sp>
      <p:sp>
        <p:nvSpPr>
          <p:cNvPr id="4" name="Slide Number Placeholder 3"/>
          <p:cNvSpPr>
            <a:spLocks noGrp="1"/>
          </p:cNvSpPr>
          <p:nvPr>
            <p:ph type="sldNum" sz="quarter" idx="5"/>
          </p:nvPr>
        </p:nvSpPr>
        <p:spPr/>
        <p:txBody>
          <a:bodyPr/>
          <a:lstStyle/>
          <a:p>
            <a:fld id="{502CBD36-BFA4-42CA-AB8B-F80F72845A04}" type="slidenum">
              <a:rPr lang="en-IN" smtClean="0"/>
              <a:t>16</a:t>
            </a:fld>
            <a:endParaRPr lang="en-IN"/>
          </a:p>
        </p:txBody>
      </p:sp>
    </p:spTree>
    <p:extLst>
      <p:ext uri="{BB962C8B-B14F-4D97-AF65-F5344CB8AC3E}">
        <p14:creationId xmlns:p14="http://schemas.microsoft.com/office/powerpoint/2010/main" val="143875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F3AAAD3D-29C4-4450-9224-80996F641386}" type="slidenum">
              <a:rPr lang="en-US" smtClean="0"/>
              <a:t>34</a:t>
            </a:fld>
            <a:endParaRPr lang="en-US"/>
          </a:p>
        </p:txBody>
      </p:sp>
    </p:spTree>
    <p:extLst>
      <p:ext uri="{BB962C8B-B14F-4D97-AF65-F5344CB8AC3E}">
        <p14:creationId xmlns:p14="http://schemas.microsoft.com/office/powerpoint/2010/main" val="130065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Braarud</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P. Ø.,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Bodal</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Hulsund</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J. E.,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Louka</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 N.,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Nihlwing</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Nystad</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E., ... &amp;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Wingstedt</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E. (2021). An investigation of speech features, plant system Alarms, and operator–system interaction for the classification of operator cognitive workload during dynamic work. Human factors, 63(5), 736-756.</a:t>
            </a:r>
            <a:endParaRPr lang="en-IN" sz="1800" dirty="0">
              <a:effectLst/>
              <a:latin typeface="Calibri" panose="020F0502020204030204" pitchFamily="34" charset="0"/>
              <a:ea typeface="Calibri" panose="020F0502020204030204" pitchFamily="34" charset="0"/>
              <a:cs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B1518A0A-ED5B-4511-8B44-51B1AF6B9CCB}" type="slidenum">
              <a:rPr lang="en-IN" smtClean="0"/>
              <a:t>39</a:t>
            </a:fld>
            <a:endParaRPr lang="en-IN"/>
          </a:p>
        </p:txBody>
      </p:sp>
    </p:spTree>
    <p:extLst>
      <p:ext uri="{BB962C8B-B14F-4D97-AF65-F5344CB8AC3E}">
        <p14:creationId xmlns:p14="http://schemas.microsoft.com/office/powerpoint/2010/main" val="392462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AAD3D-29C4-4450-9224-80996F641386}" type="slidenum">
              <a:rPr lang="en-US" smtClean="0"/>
              <a:t>40</a:t>
            </a:fld>
            <a:endParaRPr lang="en-US"/>
          </a:p>
        </p:txBody>
      </p:sp>
    </p:spTree>
    <p:extLst>
      <p:ext uri="{BB962C8B-B14F-4D97-AF65-F5344CB8AC3E}">
        <p14:creationId xmlns:p14="http://schemas.microsoft.com/office/powerpoint/2010/main" val="55985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3AAAD3D-29C4-4450-9224-80996F641386}" type="slidenum">
              <a:rPr lang="en-US" smtClean="0"/>
              <a:t>45</a:t>
            </a:fld>
            <a:endParaRPr lang="en-US"/>
          </a:p>
        </p:txBody>
      </p:sp>
    </p:spTree>
    <p:extLst>
      <p:ext uri="{BB962C8B-B14F-4D97-AF65-F5344CB8AC3E}">
        <p14:creationId xmlns:p14="http://schemas.microsoft.com/office/powerpoint/2010/main" val="123411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B42C-3929-C096-53F8-D85787DAEA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C8C0B1-E288-BA6A-D9C2-76039D5EDC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DE8666-AAA0-4694-EB75-E54C3CC8076E}"/>
              </a:ext>
            </a:extLst>
          </p:cNvPr>
          <p:cNvSpPr>
            <a:spLocks noGrp="1"/>
          </p:cNvSpPr>
          <p:nvPr>
            <p:ph type="dt" sz="half" idx="10"/>
          </p:nvPr>
        </p:nvSpPr>
        <p:spPr/>
        <p:txBody>
          <a:bodyPr/>
          <a:lstStyle/>
          <a:p>
            <a:fld id="{2C417278-3437-4623-8616-ED276027F045}" type="datetime1">
              <a:rPr lang="en-US" smtClean="0"/>
              <a:t>5/16/2024</a:t>
            </a:fld>
            <a:endParaRPr lang="en-US"/>
          </a:p>
        </p:txBody>
      </p:sp>
      <p:sp>
        <p:nvSpPr>
          <p:cNvPr id="5" name="Footer Placeholder 4">
            <a:extLst>
              <a:ext uri="{FF2B5EF4-FFF2-40B4-BE49-F238E27FC236}">
                <a16:creationId xmlns:a16="http://schemas.microsoft.com/office/drawing/2014/main" id="{3A91A4E7-9427-47AF-72D8-2401E2875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6F1B8-2C61-3E12-177D-5D9A44663AE6}"/>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253070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C081-156F-1425-6A50-53F057449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3494B-F323-4DED-6B4A-C79A2155DD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F5440-92F7-E166-E470-A08176B6C17C}"/>
              </a:ext>
            </a:extLst>
          </p:cNvPr>
          <p:cNvSpPr>
            <a:spLocks noGrp="1"/>
          </p:cNvSpPr>
          <p:nvPr>
            <p:ph type="dt" sz="half" idx="10"/>
          </p:nvPr>
        </p:nvSpPr>
        <p:spPr/>
        <p:txBody>
          <a:bodyPr/>
          <a:lstStyle/>
          <a:p>
            <a:fld id="{00C34BB4-B5A9-4697-BADC-C988BF878572}" type="datetime1">
              <a:rPr lang="en-US" smtClean="0"/>
              <a:t>5/16/2024</a:t>
            </a:fld>
            <a:endParaRPr lang="en-US"/>
          </a:p>
        </p:txBody>
      </p:sp>
      <p:sp>
        <p:nvSpPr>
          <p:cNvPr id="5" name="Footer Placeholder 4">
            <a:extLst>
              <a:ext uri="{FF2B5EF4-FFF2-40B4-BE49-F238E27FC236}">
                <a16:creationId xmlns:a16="http://schemas.microsoft.com/office/drawing/2014/main" id="{CCA101AC-FB71-C2A8-88C8-BC7B81907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34812-7905-3672-8D3E-B0C20B656288}"/>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65319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B85D1C-BBE6-2EC0-92ED-32F7B49D40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2671A-2B5B-A784-4176-AA83D63D1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3F71A-1876-6A47-394C-8E7417F4BD08}"/>
              </a:ext>
            </a:extLst>
          </p:cNvPr>
          <p:cNvSpPr>
            <a:spLocks noGrp="1"/>
          </p:cNvSpPr>
          <p:nvPr>
            <p:ph type="dt" sz="half" idx="10"/>
          </p:nvPr>
        </p:nvSpPr>
        <p:spPr/>
        <p:txBody>
          <a:bodyPr/>
          <a:lstStyle/>
          <a:p>
            <a:fld id="{BBC61FC3-3BEC-4E49-84C5-25781593F6C4}" type="datetime1">
              <a:rPr lang="en-US" smtClean="0"/>
              <a:t>5/16/2024</a:t>
            </a:fld>
            <a:endParaRPr lang="en-US"/>
          </a:p>
        </p:txBody>
      </p:sp>
      <p:sp>
        <p:nvSpPr>
          <p:cNvPr id="5" name="Footer Placeholder 4">
            <a:extLst>
              <a:ext uri="{FF2B5EF4-FFF2-40B4-BE49-F238E27FC236}">
                <a16:creationId xmlns:a16="http://schemas.microsoft.com/office/drawing/2014/main" id="{84035ED9-CD33-4473-5668-BC7605B5F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6EA06-4915-D364-4A9C-AF17D27DA11D}"/>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779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EB2E9-DCD6-4652-9DE3-7D8D46600069}" type="datetime1">
              <a:rPr lang="en-IN" smtClean="0"/>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75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8E99A-A415-4B6B-95A3-81E5CCB28BDD}" type="datetime1">
              <a:rPr lang="en-IN" smtClean="0"/>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715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2BE2C-7F6B-463A-A468-DB347D89F20D}" type="datetime1">
              <a:rPr lang="en-IN" smtClean="0"/>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55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D3142-997B-41FD-B48F-801BDF71964F}" type="datetime1">
              <a:rPr lang="en-IN" smtClean="0"/>
              <a:t>16-05-2024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1846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715B02-9C73-4B0D-BC7D-B2C5D7F1CD6B}" type="datetime1">
              <a:rPr lang="en-IN" smtClean="0"/>
              <a:t>16-05-2024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16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5753D4-FDCD-42BF-BB92-32F45DCF7004}" type="datetime1">
              <a:rPr lang="en-IN" smtClean="0"/>
              <a:t>16-05-2024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564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868C8-70E3-4D69-9BA9-DDFF2A6A69AF}" type="datetime1">
              <a:rPr lang="en-IN" smtClean="0"/>
              <a:t>16-05-2024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6738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E459A-8E48-45E0-ADF7-86023E007439}" type="datetime1">
              <a:rPr lang="en-IN" smtClean="0"/>
              <a:t>16-05-2024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955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7AF4-2D21-780A-616E-1418EEB4B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6E68A-DF29-8ED1-8485-4AD6C2F19E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F2D73-7536-7323-0AFB-402439E0BADE}"/>
              </a:ext>
            </a:extLst>
          </p:cNvPr>
          <p:cNvSpPr>
            <a:spLocks noGrp="1"/>
          </p:cNvSpPr>
          <p:nvPr>
            <p:ph type="dt" sz="half" idx="10"/>
          </p:nvPr>
        </p:nvSpPr>
        <p:spPr/>
        <p:txBody>
          <a:bodyPr/>
          <a:lstStyle/>
          <a:p>
            <a:fld id="{C70E8BE7-5A91-4590-881B-F69B701AE3D8}" type="datetime1">
              <a:rPr lang="en-US" smtClean="0"/>
              <a:t>5/16/2024</a:t>
            </a:fld>
            <a:endParaRPr lang="en-US"/>
          </a:p>
        </p:txBody>
      </p:sp>
      <p:sp>
        <p:nvSpPr>
          <p:cNvPr id="5" name="Footer Placeholder 4">
            <a:extLst>
              <a:ext uri="{FF2B5EF4-FFF2-40B4-BE49-F238E27FC236}">
                <a16:creationId xmlns:a16="http://schemas.microsoft.com/office/drawing/2014/main" id="{DF2DB5FD-81D5-3985-3AC9-38303BF32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1A3D5-5278-A74F-7AD7-10A09DB1A6DE}"/>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4214491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58EFA-18F4-4DD6-B962-D3C6C5E8EA21}" type="datetime1">
              <a:rPr lang="en-IN" smtClean="0"/>
              <a:t>16-05-2024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299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3E643-FA14-4DFE-BD53-DCB7FC9FFFB3}" type="datetime1">
              <a:rPr lang="en-IN" smtClean="0"/>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424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218E7-10DB-4BC7-BCEF-2B953A846D00}" type="datetime1">
              <a:rPr lang="en-IN" smtClean="0"/>
              <a:t>16-05-2024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495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8EED-E3F9-FEFA-A305-8F1EEAA63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116293-C53A-7D6F-F3E8-5AFD676076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59E60-51BD-BCBA-F73D-8C668DC18CFD}"/>
              </a:ext>
            </a:extLst>
          </p:cNvPr>
          <p:cNvSpPr>
            <a:spLocks noGrp="1"/>
          </p:cNvSpPr>
          <p:nvPr>
            <p:ph type="dt" sz="half" idx="10"/>
          </p:nvPr>
        </p:nvSpPr>
        <p:spPr/>
        <p:txBody>
          <a:bodyPr/>
          <a:lstStyle/>
          <a:p>
            <a:fld id="{3F717284-626A-45FF-A8B8-6B6141F44821}" type="datetime1">
              <a:rPr lang="en-US" smtClean="0"/>
              <a:t>5/16/2024</a:t>
            </a:fld>
            <a:endParaRPr lang="en-US"/>
          </a:p>
        </p:txBody>
      </p:sp>
      <p:sp>
        <p:nvSpPr>
          <p:cNvPr id="5" name="Footer Placeholder 4">
            <a:extLst>
              <a:ext uri="{FF2B5EF4-FFF2-40B4-BE49-F238E27FC236}">
                <a16:creationId xmlns:a16="http://schemas.microsoft.com/office/drawing/2014/main" id="{044FE143-C61B-9195-27A3-24860AD5A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F5E4B-273B-C538-46D6-EAD9CE86F4CD}"/>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252847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2328-1D4E-B115-E4F8-D4B97AF29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965BD-8C4C-7735-1DC2-6AB67C1789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5308D1-7A42-9CB1-E05F-106EC2D34E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45260C-F365-2604-3854-08EAD5BD2CCC}"/>
              </a:ext>
            </a:extLst>
          </p:cNvPr>
          <p:cNvSpPr>
            <a:spLocks noGrp="1"/>
          </p:cNvSpPr>
          <p:nvPr>
            <p:ph type="dt" sz="half" idx="10"/>
          </p:nvPr>
        </p:nvSpPr>
        <p:spPr/>
        <p:txBody>
          <a:bodyPr/>
          <a:lstStyle/>
          <a:p>
            <a:fld id="{CA9E72F6-BD2D-4283-A0D9-D4AFA00B683F}" type="datetime1">
              <a:rPr lang="en-US" smtClean="0"/>
              <a:t>5/16/2024</a:t>
            </a:fld>
            <a:endParaRPr lang="en-US"/>
          </a:p>
        </p:txBody>
      </p:sp>
      <p:sp>
        <p:nvSpPr>
          <p:cNvPr id="6" name="Footer Placeholder 5">
            <a:extLst>
              <a:ext uri="{FF2B5EF4-FFF2-40B4-BE49-F238E27FC236}">
                <a16:creationId xmlns:a16="http://schemas.microsoft.com/office/drawing/2014/main" id="{D4C279DA-411A-A47C-96A3-9C088DB1C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4F7BF-EA25-99E2-D57B-9BE0DAAE26AD}"/>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118729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E8D-20F4-C733-28E8-F84A5A9FB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4F5F10-CCC9-D13B-91DE-82AE19CDF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694C0-1C56-DD74-6C3D-CC3D3E04C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E1503-173A-59D8-9693-6955590EC3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FC8BD-AA50-5C4D-1082-364EBCA8C0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9386ED-08E0-E021-60B9-B33A8553FA5C}"/>
              </a:ext>
            </a:extLst>
          </p:cNvPr>
          <p:cNvSpPr>
            <a:spLocks noGrp="1"/>
          </p:cNvSpPr>
          <p:nvPr>
            <p:ph type="dt" sz="half" idx="10"/>
          </p:nvPr>
        </p:nvSpPr>
        <p:spPr/>
        <p:txBody>
          <a:bodyPr/>
          <a:lstStyle/>
          <a:p>
            <a:fld id="{77878912-8477-4BAD-A92D-4F88F34AD789}" type="datetime1">
              <a:rPr lang="en-US" smtClean="0"/>
              <a:t>5/16/2024</a:t>
            </a:fld>
            <a:endParaRPr lang="en-US"/>
          </a:p>
        </p:txBody>
      </p:sp>
      <p:sp>
        <p:nvSpPr>
          <p:cNvPr id="8" name="Footer Placeholder 7">
            <a:extLst>
              <a:ext uri="{FF2B5EF4-FFF2-40B4-BE49-F238E27FC236}">
                <a16:creationId xmlns:a16="http://schemas.microsoft.com/office/drawing/2014/main" id="{6BB05CD3-45C3-8A48-9BB8-24AE94963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C8A446-5433-35B7-ABA4-DAAD099680FF}"/>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281884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B8A0-E291-75EF-C069-D4D361AA2B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393215-FAC6-0A83-F198-EE8F461F14DD}"/>
              </a:ext>
            </a:extLst>
          </p:cNvPr>
          <p:cNvSpPr>
            <a:spLocks noGrp="1"/>
          </p:cNvSpPr>
          <p:nvPr>
            <p:ph type="dt" sz="half" idx="10"/>
          </p:nvPr>
        </p:nvSpPr>
        <p:spPr/>
        <p:txBody>
          <a:bodyPr/>
          <a:lstStyle/>
          <a:p>
            <a:fld id="{C54F5EBD-3301-4973-9605-63B5A5F4EB5F}" type="datetime1">
              <a:rPr lang="en-US" smtClean="0"/>
              <a:t>5/16/2024</a:t>
            </a:fld>
            <a:endParaRPr lang="en-US"/>
          </a:p>
        </p:txBody>
      </p:sp>
      <p:sp>
        <p:nvSpPr>
          <p:cNvPr id="4" name="Footer Placeholder 3">
            <a:extLst>
              <a:ext uri="{FF2B5EF4-FFF2-40B4-BE49-F238E27FC236}">
                <a16:creationId xmlns:a16="http://schemas.microsoft.com/office/drawing/2014/main" id="{D3171EC3-E516-9118-892B-6F050ABEA1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F95381-CCB1-E72F-39DF-9C5ED60D6CDF}"/>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196391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7C508-0814-71A6-11D3-8099A23410EA}"/>
              </a:ext>
            </a:extLst>
          </p:cNvPr>
          <p:cNvSpPr>
            <a:spLocks noGrp="1"/>
          </p:cNvSpPr>
          <p:nvPr>
            <p:ph type="dt" sz="half" idx="10"/>
          </p:nvPr>
        </p:nvSpPr>
        <p:spPr/>
        <p:txBody>
          <a:bodyPr/>
          <a:lstStyle/>
          <a:p>
            <a:fld id="{A4C49EE0-F87D-47E5-A4F3-E5C312CDA647}" type="datetime1">
              <a:rPr lang="en-US" smtClean="0"/>
              <a:t>5/16/2024</a:t>
            </a:fld>
            <a:endParaRPr lang="en-US"/>
          </a:p>
        </p:txBody>
      </p:sp>
      <p:sp>
        <p:nvSpPr>
          <p:cNvPr id="3" name="Footer Placeholder 2">
            <a:extLst>
              <a:ext uri="{FF2B5EF4-FFF2-40B4-BE49-F238E27FC236}">
                <a16:creationId xmlns:a16="http://schemas.microsoft.com/office/drawing/2014/main" id="{9ADF46CF-327D-73CE-040C-30B6CD53D1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8D3933-F3ED-1C24-B2DE-3D06E178FB47}"/>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121628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40F2-3038-8013-63F6-9CC2E5938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BB9D67-6FFB-ABC8-9902-E57A25608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A3D629-523D-9808-23CF-8AF3A68DD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A8D5D-2553-FC2F-6834-53FBEEDD18DC}"/>
              </a:ext>
            </a:extLst>
          </p:cNvPr>
          <p:cNvSpPr>
            <a:spLocks noGrp="1"/>
          </p:cNvSpPr>
          <p:nvPr>
            <p:ph type="dt" sz="half" idx="10"/>
          </p:nvPr>
        </p:nvSpPr>
        <p:spPr/>
        <p:txBody>
          <a:bodyPr/>
          <a:lstStyle/>
          <a:p>
            <a:fld id="{2393F060-BC82-44A3-8AD6-646B83426FDF}" type="datetime1">
              <a:rPr lang="en-US" smtClean="0"/>
              <a:t>5/16/2024</a:t>
            </a:fld>
            <a:endParaRPr lang="en-US"/>
          </a:p>
        </p:txBody>
      </p:sp>
      <p:sp>
        <p:nvSpPr>
          <p:cNvPr id="6" name="Footer Placeholder 5">
            <a:extLst>
              <a:ext uri="{FF2B5EF4-FFF2-40B4-BE49-F238E27FC236}">
                <a16:creationId xmlns:a16="http://schemas.microsoft.com/office/drawing/2014/main" id="{D00AB5DF-39D0-3CB2-CC32-C36C92AC0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2B290-9B23-E672-3BE9-1451F959E9D5}"/>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76093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21B9-2DEA-9752-8A18-C2E54CB00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ACFEA-E6F9-734D-2EBB-CBCFAC1D4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4FA0F4-267C-2E9F-E846-DAE8CF582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CB8C6-32BD-EA7C-97B9-9705D540694C}"/>
              </a:ext>
            </a:extLst>
          </p:cNvPr>
          <p:cNvSpPr>
            <a:spLocks noGrp="1"/>
          </p:cNvSpPr>
          <p:nvPr>
            <p:ph type="dt" sz="half" idx="10"/>
          </p:nvPr>
        </p:nvSpPr>
        <p:spPr/>
        <p:txBody>
          <a:bodyPr/>
          <a:lstStyle/>
          <a:p>
            <a:fld id="{BBC6B1CD-D072-422C-9304-FC5CF356E9CF}" type="datetime1">
              <a:rPr lang="en-US" smtClean="0"/>
              <a:t>5/16/2024</a:t>
            </a:fld>
            <a:endParaRPr lang="en-US"/>
          </a:p>
        </p:txBody>
      </p:sp>
      <p:sp>
        <p:nvSpPr>
          <p:cNvPr id="6" name="Footer Placeholder 5">
            <a:extLst>
              <a:ext uri="{FF2B5EF4-FFF2-40B4-BE49-F238E27FC236}">
                <a16:creationId xmlns:a16="http://schemas.microsoft.com/office/drawing/2014/main" id="{95DFD951-588B-2FA7-064B-2B8A9A280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51DF4-B8F9-3E7F-5A39-2EA8B2A0828C}"/>
              </a:ext>
            </a:extLst>
          </p:cNvPr>
          <p:cNvSpPr>
            <a:spLocks noGrp="1"/>
          </p:cNvSpPr>
          <p:nvPr>
            <p:ph type="sldNum" sz="quarter" idx="12"/>
          </p:nvPr>
        </p:nvSpPr>
        <p:spPr/>
        <p:txBody>
          <a:bodyPr/>
          <a:lstStyle/>
          <a:p>
            <a:fld id="{16B909BE-5567-4784-AB4E-D0BECBBF704F}" type="slidenum">
              <a:rPr lang="en-US" smtClean="0"/>
              <a:t>‹#›</a:t>
            </a:fld>
            <a:endParaRPr lang="en-US"/>
          </a:p>
        </p:txBody>
      </p:sp>
    </p:spTree>
    <p:extLst>
      <p:ext uri="{BB962C8B-B14F-4D97-AF65-F5344CB8AC3E}">
        <p14:creationId xmlns:p14="http://schemas.microsoft.com/office/powerpoint/2010/main" val="405097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48BDB-B207-83F3-730B-3AF6B0BFB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EC404F-1FB3-45A4-CD92-A2400DB56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91A46-248F-A5CA-84FA-99D5C16CD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08508-B4A1-4A0E-99D5-895A867F8D36}" type="datetime1">
              <a:rPr lang="en-US" smtClean="0"/>
              <a:t>5/16/2024</a:t>
            </a:fld>
            <a:endParaRPr lang="en-US"/>
          </a:p>
        </p:txBody>
      </p:sp>
      <p:sp>
        <p:nvSpPr>
          <p:cNvPr id="5" name="Footer Placeholder 4">
            <a:extLst>
              <a:ext uri="{FF2B5EF4-FFF2-40B4-BE49-F238E27FC236}">
                <a16:creationId xmlns:a16="http://schemas.microsoft.com/office/drawing/2014/main" id="{876B7FD2-F315-0A98-082F-B0D5EA0ED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5FF99A-C20E-2A4F-F108-AED706BEA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909BE-5567-4784-AB4E-D0BECBBF704F}" type="slidenum">
              <a:rPr lang="en-US" smtClean="0"/>
              <a:t>‹#›</a:t>
            </a:fld>
            <a:endParaRPr lang="en-US"/>
          </a:p>
        </p:txBody>
      </p:sp>
    </p:spTree>
    <p:extLst>
      <p:ext uri="{BB962C8B-B14F-4D97-AF65-F5344CB8AC3E}">
        <p14:creationId xmlns:p14="http://schemas.microsoft.com/office/powerpoint/2010/main" val="1550059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B42FD-F5D1-4B69-BDC9-CA3FFDAF120C}" type="datetime1">
              <a:rPr lang="en-IN" smtClean="0"/>
              <a:t>16-05-2024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646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ea.cc/definition-and-domains-of-ergonom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hse.gov.uk/humanfactors/top-ten.htm"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6AAF45-001E-3C46-8537-700323AD6F2D}"/>
              </a:ext>
            </a:extLst>
          </p:cNvPr>
          <p:cNvSpPr txBox="1">
            <a:spLocks/>
          </p:cNvSpPr>
          <p:nvPr/>
        </p:nvSpPr>
        <p:spPr>
          <a:xfrm>
            <a:off x="3757894" y="1393658"/>
            <a:ext cx="7873468" cy="1233994"/>
          </a:xfrm>
          <a:prstGeom prst="rect">
            <a:avLst/>
          </a:prstGeom>
        </p:spPr>
        <p:txBody>
          <a:bodyPr anchor="b"/>
          <a:lstStyle>
            <a:lvl1pPr algn="ctr" defTabSz="914400" rtl="0" eaLnBrk="1" latinLnBrk="0" hangingPunct="1">
              <a:lnSpc>
                <a:spcPct val="90000"/>
              </a:lnSpc>
              <a:spcBef>
                <a:spcPct val="0"/>
              </a:spcBef>
              <a:buNone/>
              <a:defRPr sz="6000" kern="1200">
                <a:solidFill>
                  <a:srgbClr val="305A8B"/>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783280"/>
                </a:solidFill>
                <a:effectLst/>
                <a:uLnTx/>
                <a:uFillTx/>
                <a:latin typeface="Century Gothic" panose="020F0302020204030204"/>
                <a:ea typeface="+mj-ea"/>
                <a:cs typeface="+mj-cs"/>
              </a:rPr>
              <a:t>Cognitive workload analysis of Control Room Operators using Electroencephalography(EEG) and Eye-tracking</a:t>
            </a:r>
          </a:p>
        </p:txBody>
      </p:sp>
      <p:sp>
        <p:nvSpPr>
          <p:cNvPr id="5" name="TextBox 4">
            <a:extLst>
              <a:ext uri="{FF2B5EF4-FFF2-40B4-BE49-F238E27FC236}">
                <a16:creationId xmlns:a16="http://schemas.microsoft.com/office/drawing/2014/main" id="{3DACA675-EFA2-6C41-B4B9-E693A2772451}"/>
              </a:ext>
            </a:extLst>
          </p:cNvPr>
          <p:cNvSpPr txBox="1"/>
          <p:nvPr/>
        </p:nvSpPr>
        <p:spPr>
          <a:xfrm>
            <a:off x="3966133" y="2739820"/>
            <a:ext cx="74943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uLnTx/>
                <a:uFillTx/>
                <a:latin typeface="Century Gothic" panose="020F0302020204030204"/>
                <a:ea typeface="+mn-ea"/>
                <a:cs typeface="+mn-cs"/>
              </a:rPr>
              <a:t>Dr. Mohd Umair Iqbal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75000"/>
                  </a:schemeClr>
                </a:solidFill>
                <a:latin typeface="Century Gothic" panose="020F0302020204030204"/>
              </a:rPr>
              <a:t>Research Associate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D7D31"/>
              </a:solidFill>
              <a:effectLst/>
              <a:uLnTx/>
              <a:uFillTx/>
              <a:latin typeface="Century Gothic" panose="020F0302020204030204"/>
              <a:ea typeface="+mn-ea"/>
              <a:cs typeface="+mn-cs"/>
            </a:endParaRPr>
          </a:p>
        </p:txBody>
      </p:sp>
      <p:pic>
        <p:nvPicPr>
          <p:cNvPr id="2" name="Picture 2" descr="IIT Gandhinagar | Home">
            <a:extLst>
              <a:ext uri="{FF2B5EF4-FFF2-40B4-BE49-F238E27FC236}">
                <a16:creationId xmlns:a16="http://schemas.microsoft.com/office/drawing/2014/main" id="{9AD46F37-0A2C-54D9-1F1A-90F2E6826A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8139" y="81614"/>
            <a:ext cx="1485934" cy="14825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IT Madras - Wikipedia">
            <a:extLst>
              <a:ext uri="{FF2B5EF4-FFF2-40B4-BE49-F238E27FC236}">
                <a16:creationId xmlns:a16="http://schemas.microsoft.com/office/drawing/2014/main" id="{8AB71FBB-9F4F-1D84-741A-50669157A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6736" y="70955"/>
            <a:ext cx="1481328" cy="14813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129EB9-1CF0-91EA-F2C8-6B941714667C}"/>
              </a:ext>
            </a:extLst>
          </p:cNvPr>
          <p:cNvSpPr txBox="1"/>
          <p:nvPr/>
        </p:nvSpPr>
        <p:spPr>
          <a:xfrm>
            <a:off x="3413429" y="3760576"/>
            <a:ext cx="859971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uLnTx/>
                <a:uFillTx/>
                <a:latin typeface="Century Gothic" panose="020F0302020204030204"/>
                <a:ea typeface="+mn-ea"/>
                <a:cs typeface="+mn-cs"/>
              </a:rPr>
              <a:t>Department of Industrial and Systems Engineering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uLnTx/>
                <a:uFillTx/>
                <a:latin typeface="Century Gothic" panose="020F0302020204030204"/>
                <a:ea typeface="+mn-ea"/>
                <a:cs typeface="+mn-cs"/>
              </a:rPr>
              <a:t>University of Wisconsin Madison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uLnTx/>
                <a:uFillTx/>
                <a:latin typeface="Century Gothic" panose="020F0302020204030204"/>
                <a:ea typeface="+mn-ea"/>
                <a:cs typeface="+mn-cs"/>
              </a:rPr>
              <a:t>(mohammadumai@wisc.edu</a:t>
            </a:r>
            <a:r>
              <a:rPr lang="en-US" b="1" dirty="0">
                <a:solidFill>
                  <a:schemeClr val="accent1">
                    <a:lumMod val="75000"/>
                  </a:schemeClr>
                </a:solidFill>
                <a:latin typeface="Century Gothic" panose="020F0302020204030204"/>
              </a:rPr>
              <a:t>)</a:t>
            </a:r>
            <a:endParaRPr kumimoji="0" lang="en-US" sz="1800" b="1" i="0" u="none" strike="noStrike" kern="1200" cap="none" spc="0" normalizeH="0" baseline="0" noProof="0" dirty="0">
              <a:ln>
                <a:noFill/>
              </a:ln>
              <a:solidFill>
                <a:schemeClr val="accent1">
                  <a:lumMod val="75000"/>
                </a:schemeClr>
              </a:solidFill>
              <a:effectLst/>
              <a:uLnTx/>
              <a:uFillTx/>
              <a:latin typeface="Century Gothic" panose="020F0302020204030204"/>
              <a:ea typeface="+mn-ea"/>
              <a:cs typeface="+mn-cs"/>
            </a:endParaRPr>
          </a:p>
        </p:txBody>
      </p:sp>
      <p:pic>
        <p:nvPicPr>
          <p:cNvPr id="3074" name="Picture 2" descr="Neurons Pictures | Download Free Images on Unsplash">
            <a:extLst>
              <a:ext uri="{FF2B5EF4-FFF2-40B4-BE49-F238E27FC236}">
                <a16:creationId xmlns:a16="http://schemas.microsoft.com/office/drawing/2014/main" id="{15B52A7F-1C67-5853-C631-24FD7FC533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766"/>
          <a:stretch/>
        </p:blipFill>
        <p:spPr bwMode="auto">
          <a:xfrm>
            <a:off x="0" y="0"/>
            <a:ext cx="2796611" cy="3100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8738DDC-A086-CBC9-CC25-CF676858DC12}"/>
              </a:ext>
            </a:extLst>
          </p:cNvPr>
          <p:cNvPicPr>
            <a:picLocks noChangeAspect="1"/>
          </p:cNvPicPr>
          <p:nvPr/>
        </p:nvPicPr>
        <p:blipFill rotWithShape="1">
          <a:blip r:embed="rId5">
            <a:extLst>
              <a:ext uri="{28A0092B-C50C-407E-A947-70E740481C1C}">
                <a14:useLocalDpi xmlns:a14="http://schemas.microsoft.com/office/drawing/2010/main" val="0"/>
              </a:ext>
            </a:extLst>
          </a:blip>
          <a:srcRect r="16749" b="54152"/>
          <a:stretch/>
        </p:blipFill>
        <p:spPr>
          <a:xfrm>
            <a:off x="0" y="4660417"/>
            <a:ext cx="2772755" cy="1551251"/>
          </a:xfrm>
          <a:prstGeom prst="rect">
            <a:avLst/>
          </a:prstGeom>
        </p:spPr>
      </p:pic>
      <p:sp>
        <p:nvSpPr>
          <p:cNvPr id="13" name="Rectangle 12">
            <a:extLst>
              <a:ext uri="{FF2B5EF4-FFF2-40B4-BE49-F238E27FC236}">
                <a16:creationId xmlns:a16="http://schemas.microsoft.com/office/drawing/2014/main" id="{2C110AA2-D45F-FAD8-FAA2-FBCBA198779B}"/>
              </a:ext>
            </a:extLst>
          </p:cNvPr>
          <p:cNvSpPr/>
          <p:nvPr/>
        </p:nvSpPr>
        <p:spPr>
          <a:xfrm>
            <a:off x="0" y="6211669"/>
            <a:ext cx="12192000" cy="646331"/>
          </a:xfrm>
          <a:prstGeom prst="rect">
            <a:avLst/>
          </a:prstGeom>
          <a:solidFill>
            <a:srgbClr val="005392">
              <a:lumMod val="50000"/>
            </a:srgbClr>
          </a:solidFill>
          <a:ln w="12700" cap="flat" cmpd="sng" algn="ctr">
            <a:solidFill>
              <a:srgbClr val="783280">
                <a:shade val="50000"/>
              </a:srgbClr>
            </a:solidFill>
            <a:prstDash val="solid"/>
            <a:miter lim="800000"/>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1400" dirty="0"/>
              <a:t>Dated: April 16, 2024. Tuesday</a:t>
            </a:r>
          </a:p>
        </p:txBody>
      </p:sp>
      <p:pic>
        <p:nvPicPr>
          <p:cNvPr id="1026" name="Picture 2" descr="Eye Tracking: What Is It For And When To Use It - Usability Geek">
            <a:extLst>
              <a:ext uri="{FF2B5EF4-FFF2-40B4-BE49-F238E27FC236}">
                <a16:creationId xmlns:a16="http://schemas.microsoft.com/office/drawing/2014/main" id="{A7782506-136B-7532-D163-566C75253A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3101634"/>
            <a:ext cx="2806136" cy="1558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C399D83-BE5E-CED5-BF4E-9C89317407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5984" y="4771532"/>
            <a:ext cx="1971522" cy="1305600"/>
          </a:xfrm>
          <a:prstGeom prst="rect">
            <a:avLst/>
          </a:prstGeom>
        </p:spPr>
      </p:pic>
    </p:spTree>
    <p:extLst>
      <p:ext uri="{BB962C8B-B14F-4D97-AF65-F5344CB8AC3E}">
        <p14:creationId xmlns:p14="http://schemas.microsoft.com/office/powerpoint/2010/main" val="413366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4FDF-3832-4456-A198-BC467AA2B7EA}"/>
              </a:ext>
            </a:extLst>
          </p:cNvPr>
          <p:cNvSpPr>
            <a:spLocks noGrp="1"/>
          </p:cNvSpPr>
          <p:nvPr>
            <p:ph type="title"/>
          </p:nvPr>
        </p:nvSpPr>
        <p:spPr>
          <a:solidFill>
            <a:srgbClr val="002060"/>
          </a:solidFill>
        </p:spPr>
        <p:txBody>
          <a:bodyPr>
            <a:normAutofit/>
          </a:bodyPr>
          <a:lstStyle/>
          <a:p>
            <a:r>
              <a:rPr lang="en-IN" dirty="0">
                <a:solidFill>
                  <a:schemeClr val="bg1"/>
                </a:solidFill>
              </a:rPr>
              <a:t>Entropy: A measure of Learning</a:t>
            </a:r>
          </a:p>
        </p:txBody>
      </p:sp>
      <p:sp>
        <p:nvSpPr>
          <p:cNvPr id="3" name="Text Placeholder 2">
            <a:extLst>
              <a:ext uri="{FF2B5EF4-FFF2-40B4-BE49-F238E27FC236}">
                <a16:creationId xmlns:a16="http://schemas.microsoft.com/office/drawing/2014/main" id="{893ED7F4-AEA0-4E50-B617-1831EA84C055}"/>
              </a:ext>
            </a:extLst>
          </p:cNvPr>
          <p:cNvSpPr>
            <a:spLocks noGrp="1"/>
          </p:cNvSpPr>
          <p:nvPr>
            <p:ph type="body" idx="1"/>
          </p:nvPr>
        </p:nvSpPr>
        <p:spPr/>
        <p:txBody>
          <a:bodyPr/>
          <a:lstStyle/>
          <a:p>
            <a:r>
              <a:rPr lang="en-IN" dirty="0"/>
              <a:t>An eye-tracking based study</a:t>
            </a:r>
          </a:p>
        </p:txBody>
      </p:sp>
      <p:sp>
        <p:nvSpPr>
          <p:cNvPr id="4" name="Slide Number Placeholder 3">
            <a:extLst>
              <a:ext uri="{FF2B5EF4-FFF2-40B4-BE49-F238E27FC236}">
                <a16:creationId xmlns:a16="http://schemas.microsoft.com/office/drawing/2014/main" id="{8FFCCB25-4A8D-4F77-A4E4-29F3A2668B06}"/>
              </a:ext>
            </a:extLst>
          </p:cNvPr>
          <p:cNvSpPr>
            <a:spLocks noGrp="1"/>
          </p:cNvSpPr>
          <p:nvPr>
            <p:ph type="sldNum" sz="quarter" idx="12"/>
          </p:nvPr>
        </p:nvSpPr>
        <p:spPr/>
        <p:txBody>
          <a:bodyPr/>
          <a:lstStyle/>
          <a:p>
            <a:fld id="{4A70A7D3-960A-4ED4-8792-ED1BA95DBDFB}" type="slidenum">
              <a:rPr lang="en-IN" smtClean="0"/>
              <a:t>10</a:t>
            </a:fld>
            <a:endParaRPr lang="en-IN"/>
          </a:p>
        </p:txBody>
      </p:sp>
    </p:spTree>
    <p:extLst>
      <p:ext uri="{BB962C8B-B14F-4D97-AF65-F5344CB8AC3E}">
        <p14:creationId xmlns:p14="http://schemas.microsoft.com/office/powerpoint/2010/main" val="8379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4C94-9A5B-4AEA-A03D-4718C8B80532}"/>
              </a:ext>
            </a:extLst>
          </p:cNvPr>
          <p:cNvSpPr>
            <a:spLocks noGrp="1"/>
          </p:cNvSpPr>
          <p:nvPr>
            <p:ph type="title"/>
          </p:nvPr>
        </p:nvSpPr>
        <p:spPr>
          <a:solidFill>
            <a:srgbClr val="002060"/>
          </a:solidFill>
        </p:spPr>
        <p:txBody>
          <a:bodyPr/>
          <a:lstStyle/>
          <a:p>
            <a:pPr algn="l"/>
            <a:r>
              <a:rPr lang="en-IN" dirty="0">
                <a:solidFill>
                  <a:schemeClr val="bg1"/>
                </a:solidFill>
              </a:rPr>
              <a:t>Experimental Protocol</a:t>
            </a:r>
          </a:p>
        </p:txBody>
      </p:sp>
      <p:sp>
        <p:nvSpPr>
          <p:cNvPr id="3" name="Content Placeholder 2">
            <a:extLst>
              <a:ext uri="{FF2B5EF4-FFF2-40B4-BE49-F238E27FC236}">
                <a16:creationId xmlns:a16="http://schemas.microsoft.com/office/drawing/2014/main" id="{B8C46F07-459F-49B0-9C44-E8341C254C3E}"/>
              </a:ext>
            </a:extLst>
          </p:cNvPr>
          <p:cNvSpPr>
            <a:spLocks noGrp="1"/>
          </p:cNvSpPr>
          <p:nvPr>
            <p:ph idx="1"/>
          </p:nvPr>
        </p:nvSpPr>
        <p:spPr>
          <a:xfrm>
            <a:off x="609600" y="1600201"/>
            <a:ext cx="5486400" cy="4525963"/>
          </a:xfrm>
        </p:spPr>
        <p:txBody>
          <a:bodyPr/>
          <a:lstStyle/>
          <a:p>
            <a:pPr marL="342900" indent="-342900">
              <a:lnSpc>
                <a:spcPct val="100000"/>
              </a:lnSpc>
              <a:spcBef>
                <a:spcPct val="20000"/>
              </a:spcBef>
            </a:pPr>
            <a:r>
              <a:rPr lang="en-US" sz="2400" dirty="0">
                <a:solidFill>
                  <a:prstClr val="black"/>
                </a:solidFill>
              </a:rPr>
              <a:t>Experimental subjects: </a:t>
            </a:r>
          </a:p>
          <a:p>
            <a:pPr lvl="1" indent="-342900"/>
            <a:r>
              <a:rPr lang="en-US" sz="2000" dirty="0">
                <a:solidFill>
                  <a:prstClr val="black"/>
                </a:solidFill>
              </a:rPr>
              <a:t>5 graduate students of chemical engineering</a:t>
            </a:r>
          </a:p>
          <a:p>
            <a:pPr marL="342900" indent="-342900">
              <a:lnSpc>
                <a:spcPct val="100000"/>
              </a:lnSpc>
              <a:spcBef>
                <a:spcPct val="20000"/>
              </a:spcBef>
            </a:pPr>
            <a:endParaRPr lang="en-US" sz="2200" dirty="0">
              <a:solidFill>
                <a:prstClr val="black"/>
              </a:solidFill>
            </a:endParaRPr>
          </a:p>
          <a:p>
            <a:pPr marL="342900" indent="-342900">
              <a:lnSpc>
                <a:spcPct val="100000"/>
              </a:lnSpc>
              <a:spcBef>
                <a:spcPct val="20000"/>
              </a:spcBef>
            </a:pPr>
            <a:r>
              <a:rPr lang="en-US" sz="2400" dirty="0">
                <a:solidFill>
                  <a:prstClr val="black"/>
                </a:solidFill>
              </a:rPr>
              <a:t>Instructions</a:t>
            </a:r>
          </a:p>
          <a:p>
            <a:pPr lvl="1">
              <a:lnSpc>
                <a:spcPct val="100000"/>
              </a:lnSpc>
              <a:spcBef>
                <a:spcPct val="20000"/>
              </a:spcBef>
              <a:buFont typeface="Calibri" panose="020F0502020204030204" pitchFamily="34" charset="0"/>
              <a:buChar char="̶"/>
            </a:pPr>
            <a:r>
              <a:rPr lang="en-US" sz="2000" dirty="0">
                <a:solidFill>
                  <a:prstClr val="black"/>
                </a:solidFill>
              </a:rPr>
              <a:t>Instruction manual and  video on how to operate the plant.</a:t>
            </a:r>
          </a:p>
          <a:p>
            <a:pPr marL="457200" lvl="1" indent="0">
              <a:lnSpc>
                <a:spcPct val="100000"/>
              </a:lnSpc>
              <a:spcBef>
                <a:spcPct val="20000"/>
              </a:spcBef>
              <a:buNone/>
            </a:pPr>
            <a:endParaRPr lang="en-US" sz="2200" dirty="0">
              <a:solidFill>
                <a:prstClr val="black"/>
              </a:solidFill>
            </a:endParaRPr>
          </a:p>
          <a:p>
            <a:pPr marL="342900" indent="-342900">
              <a:lnSpc>
                <a:spcPct val="100000"/>
              </a:lnSpc>
              <a:spcBef>
                <a:spcPct val="20000"/>
              </a:spcBef>
            </a:pPr>
            <a:r>
              <a:rPr lang="en-US" sz="2400" dirty="0">
                <a:solidFill>
                  <a:prstClr val="black"/>
                </a:solidFill>
              </a:rPr>
              <a:t>Task</a:t>
            </a:r>
          </a:p>
          <a:p>
            <a:pPr lvl="1" indent="-342900"/>
            <a:r>
              <a:rPr lang="en-US" sz="2000" dirty="0">
                <a:solidFill>
                  <a:prstClr val="black"/>
                </a:solidFill>
              </a:rPr>
              <a:t> Bring the process variables to within acceptable limits if a disturbance occurred</a:t>
            </a:r>
          </a:p>
          <a:p>
            <a:endParaRPr lang="en-IN" dirty="0"/>
          </a:p>
        </p:txBody>
      </p:sp>
      <p:sp>
        <p:nvSpPr>
          <p:cNvPr id="4" name="Slide Number Placeholder 3">
            <a:extLst>
              <a:ext uri="{FF2B5EF4-FFF2-40B4-BE49-F238E27FC236}">
                <a16:creationId xmlns:a16="http://schemas.microsoft.com/office/drawing/2014/main" id="{434AF16C-C9A0-49F6-9E27-9C3FE7465E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Content Placeholder 3">
            <a:extLst>
              <a:ext uri="{FF2B5EF4-FFF2-40B4-BE49-F238E27FC236}">
                <a16:creationId xmlns:a16="http://schemas.microsoft.com/office/drawing/2014/main" id="{A69CB437-A0CC-487A-B5F1-A62A742724C2}"/>
              </a:ext>
            </a:extLst>
          </p:cNvPr>
          <p:cNvPicPr>
            <a:picLocks noChangeAspect="1"/>
          </p:cNvPicPr>
          <p:nvPr/>
        </p:nvPicPr>
        <p:blipFill>
          <a:blip r:embed="rId2"/>
          <a:stretch>
            <a:fillRect/>
          </a:stretch>
        </p:blipFill>
        <p:spPr>
          <a:xfrm>
            <a:off x="5814576" y="1639819"/>
            <a:ext cx="5597911" cy="2401582"/>
          </a:xfrm>
          <a:prstGeom prst="rect">
            <a:avLst/>
          </a:prstGeom>
        </p:spPr>
      </p:pic>
      <p:pic>
        <p:nvPicPr>
          <p:cNvPr id="8" name="Picture 7">
            <a:extLst>
              <a:ext uri="{FF2B5EF4-FFF2-40B4-BE49-F238E27FC236}">
                <a16:creationId xmlns:a16="http://schemas.microsoft.com/office/drawing/2014/main" id="{158BC46F-D4DE-4141-AE3A-DE38D120B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808" y="4021737"/>
            <a:ext cx="5601576" cy="1236062"/>
          </a:xfrm>
          <a:prstGeom prst="rect">
            <a:avLst/>
          </a:prstGeom>
        </p:spPr>
      </p:pic>
      <p:sp>
        <p:nvSpPr>
          <p:cNvPr id="10" name="TextBox 9">
            <a:extLst>
              <a:ext uri="{FF2B5EF4-FFF2-40B4-BE49-F238E27FC236}">
                <a16:creationId xmlns:a16="http://schemas.microsoft.com/office/drawing/2014/main" id="{CD85FEA6-0F4C-459B-9049-CE241BCBE7DC}"/>
              </a:ext>
            </a:extLst>
          </p:cNvPr>
          <p:cNvSpPr txBox="1"/>
          <p:nvPr/>
        </p:nvSpPr>
        <p:spPr>
          <a:xfrm>
            <a:off x="5814576" y="5440362"/>
            <a:ext cx="52402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Fig.  HMI of the ethanol process with which the operators interact</a:t>
            </a:r>
          </a:p>
        </p:txBody>
      </p:sp>
    </p:spTree>
    <p:extLst>
      <p:ext uri="{BB962C8B-B14F-4D97-AF65-F5344CB8AC3E}">
        <p14:creationId xmlns:p14="http://schemas.microsoft.com/office/powerpoint/2010/main" val="311890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E696-D4D0-4411-88E4-9A4AD9734582}"/>
              </a:ext>
            </a:extLst>
          </p:cNvPr>
          <p:cNvSpPr>
            <a:spLocks noGrp="1"/>
          </p:cNvSpPr>
          <p:nvPr>
            <p:ph type="title"/>
          </p:nvPr>
        </p:nvSpPr>
        <p:spPr>
          <a:solidFill>
            <a:srgbClr val="002060"/>
          </a:solidFill>
        </p:spPr>
        <p:txBody>
          <a:bodyPr/>
          <a:lstStyle/>
          <a:p>
            <a:pPr algn="l"/>
            <a:r>
              <a:rPr lang="en-IN" dirty="0">
                <a:solidFill>
                  <a:schemeClr val="bg1"/>
                </a:solidFill>
              </a:rPr>
              <a:t>Typical Task</a:t>
            </a:r>
          </a:p>
        </p:txBody>
      </p:sp>
      <p:sp>
        <p:nvSpPr>
          <p:cNvPr id="4" name="Slide Number Placeholder 3">
            <a:extLst>
              <a:ext uri="{FF2B5EF4-FFF2-40B4-BE49-F238E27FC236}">
                <a16:creationId xmlns:a16="http://schemas.microsoft.com/office/drawing/2014/main" id="{22CFAD5B-8089-4FCB-92C9-AE5B7FA8B532}"/>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14" name="Content Placeholder 3">
            <a:extLst>
              <a:ext uri="{FF2B5EF4-FFF2-40B4-BE49-F238E27FC236}">
                <a16:creationId xmlns:a16="http://schemas.microsoft.com/office/drawing/2014/main" id="{ADFB075B-2A34-412C-A811-BA814CAEA507}"/>
              </a:ext>
            </a:extLst>
          </p:cNvPr>
          <p:cNvPicPr>
            <a:picLocks noChangeAspect="1"/>
          </p:cNvPicPr>
          <p:nvPr/>
        </p:nvPicPr>
        <p:blipFill>
          <a:blip r:embed="rId2"/>
          <a:stretch>
            <a:fillRect/>
          </a:stretch>
        </p:blipFill>
        <p:spPr>
          <a:xfrm>
            <a:off x="5678326" y="1850221"/>
            <a:ext cx="5813888" cy="3636000"/>
          </a:xfrm>
          <a:prstGeom prst="rect">
            <a:avLst/>
          </a:prstGeom>
        </p:spPr>
      </p:pic>
      <p:grpSp>
        <p:nvGrpSpPr>
          <p:cNvPr id="15" name="Group 14">
            <a:extLst>
              <a:ext uri="{FF2B5EF4-FFF2-40B4-BE49-F238E27FC236}">
                <a16:creationId xmlns:a16="http://schemas.microsoft.com/office/drawing/2014/main" id="{E9DA4796-4E8A-4960-A0CF-BB2249823B39}"/>
              </a:ext>
            </a:extLst>
          </p:cNvPr>
          <p:cNvGrpSpPr/>
          <p:nvPr/>
        </p:nvGrpSpPr>
        <p:grpSpPr>
          <a:xfrm>
            <a:off x="1007705" y="1919587"/>
            <a:ext cx="3433667" cy="3890666"/>
            <a:chOff x="1045027" y="2565918"/>
            <a:chExt cx="3433667" cy="3890666"/>
          </a:xfrm>
        </p:grpSpPr>
        <p:sp>
          <p:nvSpPr>
            <p:cNvPr id="16" name="Rectangle 15">
              <a:extLst>
                <a:ext uri="{FF2B5EF4-FFF2-40B4-BE49-F238E27FC236}">
                  <a16:creationId xmlns:a16="http://schemas.microsoft.com/office/drawing/2014/main" id="{F1F99DD9-D65E-45D8-BFC4-B2C8EE89836A}"/>
                </a:ext>
              </a:extLst>
            </p:cNvPr>
            <p:cNvSpPr/>
            <p:nvPr/>
          </p:nvSpPr>
          <p:spPr>
            <a:xfrm>
              <a:off x="1045029" y="2565918"/>
              <a:ext cx="3433665" cy="64633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Operator monitors the process</a:t>
              </a:r>
            </a:p>
          </p:txBody>
        </p:sp>
        <p:sp>
          <p:nvSpPr>
            <p:cNvPr id="17" name="Rectangle 16">
              <a:extLst>
                <a:ext uri="{FF2B5EF4-FFF2-40B4-BE49-F238E27FC236}">
                  <a16:creationId xmlns:a16="http://schemas.microsoft.com/office/drawing/2014/main" id="{955C7D3B-6B63-4658-9BAB-1FFFC7BE2CAC}"/>
                </a:ext>
              </a:extLst>
            </p:cNvPr>
            <p:cNvSpPr/>
            <p:nvPr/>
          </p:nvSpPr>
          <p:spPr>
            <a:xfrm>
              <a:off x="1045028" y="3668221"/>
              <a:ext cx="3433665" cy="64633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Alarm gets triggered to alert the operator</a:t>
              </a:r>
            </a:p>
          </p:txBody>
        </p:sp>
        <p:sp>
          <p:nvSpPr>
            <p:cNvPr id="18" name="Rectangle 17">
              <a:extLst>
                <a:ext uri="{FF2B5EF4-FFF2-40B4-BE49-F238E27FC236}">
                  <a16:creationId xmlns:a16="http://schemas.microsoft.com/office/drawing/2014/main" id="{FF501012-E0F9-4D8A-8244-07EFB583C924}"/>
                </a:ext>
              </a:extLst>
            </p:cNvPr>
            <p:cNvSpPr/>
            <p:nvPr/>
          </p:nvSpPr>
          <p:spPr>
            <a:xfrm>
              <a:off x="1045028" y="4770524"/>
              <a:ext cx="3433665" cy="64633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Operator takes action in terms of slider movement</a:t>
              </a:r>
            </a:p>
          </p:txBody>
        </p:sp>
        <p:sp>
          <p:nvSpPr>
            <p:cNvPr id="19" name="Rectangle 18">
              <a:extLst>
                <a:ext uri="{FF2B5EF4-FFF2-40B4-BE49-F238E27FC236}">
                  <a16:creationId xmlns:a16="http://schemas.microsoft.com/office/drawing/2014/main" id="{02B906F1-B30E-4F31-81CF-18A7E0237DB8}"/>
                </a:ext>
              </a:extLst>
            </p:cNvPr>
            <p:cNvSpPr/>
            <p:nvPr/>
          </p:nvSpPr>
          <p:spPr>
            <a:xfrm>
              <a:off x="1045027" y="5810253"/>
              <a:ext cx="3433665" cy="64633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Scenario completion or shutdown</a:t>
              </a:r>
            </a:p>
          </p:txBody>
        </p:sp>
        <p:cxnSp>
          <p:nvCxnSpPr>
            <p:cNvPr id="20" name="Straight Arrow Connector 19">
              <a:extLst>
                <a:ext uri="{FF2B5EF4-FFF2-40B4-BE49-F238E27FC236}">
                  <a16:creationId xmlns:a16="http://schemas.microsoft.com/office/drawing/2014/main" id="{BC2CE6A4-52C8-4F49-95AA-7745945263AA}"/>
                </a:ext>
              </a:extLst>
            </p:cNvPr>
            <p:cNvCxnSpPr>
              <a:stCxn id="16" idx="2"/>
              <a:endCxn id="17" idx="0"/>
            </p:cNvCxnSpPr>
            <p:nvPr/>
          </p:nvCxnSpPr>
          <p:spPr>
            <a:xfrm flipH="1">
              <a:off x="2761861" y="3212249"/>
              <a:ext cx="1" cy="45597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8AAE9AAA-8FA3-42B8-8318-EE30F5D2B0AA}"/>
                </a:ext>
              </a:extLst>
            </p:cNvPr>
            <p:cNvCxnSpPr/>
            <p:nvPr/>
          </p:nvCxnSpPr>
          <p:spPr>
            <a:xfrm flipH="1">
              <a:off x="2761856" y="4314552"/>
              <a:ext cx="1" cy="455972"/>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3128A635-FB0E-4C45-A10F-72A30D6BEDAC}"/>
                </a:ext>
              </a:extLst>
            </p:cNvPr>
            <p:cNvCxnSpPr>
              <a:cxnSpLocks/>
              <a:endCxn id="19" idx="0"/>
            </p:cNvCxnSpPr>
            <p:nvPr/>
          </p:nvCxnSpPr>
          <p:spPr>
            <a:xfrm>
              <a:off x="2761857" y="5416855"/>
              <a:ext cx="3" cy="393398"/>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grpSp>
      <p:sp>
        <p:nvSpPr>
          <p:cNvPr id="23" name="Rectangle 22">
            <a:extLst>
              <a:ext uri="{FF2B5EF4-FFF2-40B4-BE49-F238E27FC236}">
                <a16:creationId xmlns:a16="http://schemas.microsoft.com/office/drawing/2014/main" id="{099F69B2-7003-4C62-90CB-66102189DD72}"/>
              </a:ext>
            </a:extLst>
          </p:cNvPr>
          <p:cNvSpPr/>
          <p:nvPr/>
        </p:nvSpPr>
        <p:spPr>
          <a:xfrm>
            <a:off x="5678326" y="5780145"/>
            <a:ext cx="36663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Fig. </a:t>
            </a:r>
            <a:r>
              <a:rPr lang="en-GB" dirty="0">
                <a:solidFill>
                  <a:prstClr val="black"/>
                </a:solidFill>
                <a:latin typeface="Times New Roman" panose="02020603050405020304" pitchFamily="18" charset="0"/>
                <a:ea typeface="Times New Roman" panose="02020603050405020304" pitchFamily="18" charset="0"/>
              </a:rPr>
              <a:t>5</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Slider position trend with time</a:t>
            </a:r>
            <a:endPar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9824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E5C4-37E7-4EC1-9336-72C56CD26C4F}"/>
              </a:ext>
            </a:extLst>
          </p:cNvPr>
          <p:cNvSpPr>
            <a:spLocks noGrp="1"/>
          </p:cNvSpPr>
          <p:nvPr>
            <p:ph type="title"/>
          </p:nvPr>
        </p:nvSpPr>
        <p:spPr>
          <a:solidFill>
            <a:srgbClr val="002060"/>
          </a:solidFill>
        </p:spPr>
        <p:txBody>
          <a:bodyPr/>
          <a:lstStyle/>
          <a:p>
            <a:pPr algn="l"/>
            <a:r>
              <a:rPr lang="en-IN" dirty="0">
                <a:solidFill>
                  <a:schemeClr val="bg1"/>
                </a:solidFill>
              </a:rPr>
              <a:t>Nature of the tasks</a:t>
            </a:r>
          </a:p>
        </p:txBody>
      </p:sp>
      <p:sp>
        <p:nvSpPr>
          <p:cNvPr id="5" name="Slide Number Placeholder 4">
            <a:extLst>
              <a:ext uri="{FF2B5EF4-FFF2-40B4-BE49-F238E27FC236}">
                <a16:creationId xmlns:a16="http://schemas.microsoft.com/office/drawing/2014/main" id="{0D9B7082-6963-4587-AE55-735E5854666D}"/>
              </a:ext>
            </a:extLst>
          </p:cNvPr>
          <p:cNvSpPr>
            <a:spLocks noGrp="1"/>
          </p:cNvSpPr>
          <p:nvPr>
            <p:ph type="sldNum" sz="quarter" idx="12"/>
          </p:nvPr>
        </p:nvSpPr>
        <p:spPr/>
        <p:txBody>
          <a:bodyPr/>
          <a:lstStyle/>
          <a:p>
            <a:fld id="{14D47711-97F3-4A95-A38F-72145733122E}" type="slidenum">
              <a:rPr lang="en-IN" smtClean="0"/>
              <a:t>13</a:t>
            </a:fld>
            <a:endParaRPr lang="en-IN"/>
          </a:p>
        </p:txBody>
      </p:sp>
      <p:graphicFrame>
        <p:nvGraphicFramePr>
          <p:cNvPr id="4" name="Table 5">
            <a:extLst>
              <a:ext uri="{FF2B5EF4-FFF2-40B4-BE49-F238E27FC236}">
                <a16:creationId xmlns:a16="http://schemas.microsoft.com/office/drawing/2014/main" id="{44BCA8F7-BA84-4A7C-8F1F-8541819D5D33}"/>
              </a:ext>
            </a:extLst>
          </p:cNvPr>
          <p:cNvGraphicFramePr>
            <a:graphicFrameLocks noGrp="1"/>
          </p:cNvGraphicFramePr>
          <p:nvPr/>
        </p:nvGraphicFramePr>
        <p:xfrm>
          <a:off x="688259" y="2005781"/>
          <a:ext cx="10894140" cy="2418735"/>
        </p:xfrm>
        <a:graphic>
          <a:graphicData uri="http://schemas.openxmlformats.org/drawingml/2006/table">
            <a:tbl>
              <a:tblPr firstRow="1" bandRow="1">
                <a:tableStyleId>{5C22544A-7EE6-4342-B048-85BDC9FD1C3A}</a:tableStyleId>
              </a:tblPr>
              <a:tblGrid>
                <a:gridCol w="1927122">
                  <a:extLst>
                    <a:ext uri="{9D8B030D-6E8A-4147-A177-3AD203B41FA5}">
                      <a16:colId xmlns:a16="http://schemas.microsoft.com/office/drawing/2014/main" val="1255271558"/>
                    </a:ext>
                  </a:extLst>
                </a:gridCol>
                <a:gridCol w="4404851">
                  <a:extLst>
                    <a:ext uri="{9D8B030D-6E8A-4147-A177-3AD203B41FA5}">
                      <a16:colId xmlns:a16="http://schemas.microsoft.com/office/drawing/2014/main" val="1634046915"/>
                    </a:ext>
                  </a:extLst>
                </a:gridCol>
                <a:gridCol w="4562167">
                  <a:extLst>
                    <a:ext uri="{9D8B030D-6E8A-4147-A177-3AD203B41FA5}">
                      <a16:colId xmlns:a16="http://schemas.microsoft.com/office/drawing/2014/main" val="4137280208"/>
                    </a:ext>
                  </a:extLst>
                </a:gridCol>
              </a:tblGrid>
              <a:tr h="465878">
                <a:tc>
                  <a:txBody>
                    <a:bodyPr/>
                    <a:lstStyle/>
                    <a:p>
                      <a:pPr algn="ctr"/>
                      <a:r>
                        <a:rPr lang="en-IN" dirty="0"/>
                        <a:t>Task No.</a:t>
                      </a:r>
                    </a:p>
                  </a:txBody>
                  <a:tcPr/>
                </a:tc>
                <a:tc>
                  <a:txBody>
                    <a:bodyPr/>
                    <a:lstStyle/>
                    <a:p>
                      <a:pPr algn="l"/>
                      <a:r>
                        <a:rPr lang="en-IN" dirty="0"/>
                        <a:t>Disturbance</a:t>
                      </a:r>
                    </a:p>
                  </a:txBody>
                  <a:tcPr/>
                </a:tc>
                <a:tc>
                  <a:txBody>
                    <a:bodyPr/>
                    <a:lstStyle/>
                    <a:p>
                      <a:r>
                        <a:rPr lang="en-IN" dirty="0"/>
                        <a:t>Corrective Action</a:t>
                      </a:r>
                    </a:p>
                  </a:txBody>
                  <a:tcPr/>
                </a:tc>
                <a:extLst>
                  <a:ext uri="{0D108BD9-81ED-4DB2-BD59-A6C34878D82A}">
                    <a16:rowId xmlns:a16="http://schemas.microsoft.com/office/drawing/2014/main" val="1983998814"/>
                  </a:ext>
                </a:extLst>
              </a:tr>
              <a:tr h="804117">
                <a:tc>
                  <a:txBody>
                    <a:bodyPr/>
                    <a:lstStyle/>
                    <a:p>
                      <a:pPr algn="ctr"/>
                      <a:r>
                        <a:rPr lang="en-IN" dirty="0"/>
                        <a:t>1</a:t>
                      </a:r>
                    </a:p>
                  </a:txBody>
                  <a:tcPr/>
                </a:tc>
                <a:tc>
                  <a:txBody>
                    <a:bodyPr/>
                    <a:lstStyle/>
                    <a:p>
                      <a:r>
                        <a:rPr lang="en-IN" dirty="0"/>
                        <a:t>Coolant flow rate</a:t>
                      </a:r>
                    </a:p>
                  </a:txBody>
                  <a:tcPr/>
                </a:tc>
                <a:tc>
                  <a:txBody>
                    <a:bodyPr/>
                    <a:lstStyle/>
                    <a:p>
                      <a:r>
                        <a:rPr lang="en-IN" dirty="0"/>
                        <a:t>Move coolant slider to appropriate position</a:t>
                      </a:r>
                    </a:p>
                  </a:txBody>
                  <a:tcPr/>
                </a:tc>
                <a:extLst>
                  <a:ext uri="{0D108BD9-81ED-4DB2-BD59-A6C34878D82A}">
                    <a16:rowId xmlns:a16="http://schemas.microsoft.com/office/drawing/2014/main" val="1783879821"/>
                  </a:ext>
                </a:extLst>
              </a:tr>
              <a:tr h="1148740">
                <a:tc>
                  <a:txBody>
                    <a:bodyPr/>
                    <a:lstStyle/>
                    <a:p>
                      <a:pPr algn="ctr"/>
                      <a:r>
                        <a:rPr lang="en-IN" dirty="0"/>
                        <a:t>2</a:t>
                      </a:r>
                    </a:p>
                  </a:txBody>
                  <a:tcPr/>
                </a:tc>
                <a:tc>
                  <a:txBody>
                    <a:bodyPr/>
                    <a:lstStyle/>
                    <a:p>
                      <a:r>
                        <a:rPr lang="en-IN" dirty="0"/>
                        <a:t>Coolant flow rate and</a:t>
                      </a:r>
                    </a:p>
                    <a:p>
                      <a:r>
                        <a:rPr lang="en-IN" dirty="0"/>
                        <a:t>coolant valve getting stuck</a:t>
                      </a:r>
                    </a:p>
                  </a:txBody>
                  <a:tcPr/>
                </a:tc>
                <a:tc>
                  <a:txBody>
                    <a:bodyPr/>
                    <a:lstStyle/>
                    <a:p>
                      <a:r>
                        <a:rPr lang="en-IN" dirty="0"/>
                        <a:t>Identify bypass valve, and use it to maintain coolant flow rate</a:t>
                      </a:r>
                    </a:p>
                    <a:p>
                      <a:endParaRPr lang="en-IN" dirty="0"/>
                    </a:p>
                  </a:txBody>
                  <a:tcPr/>
                </a:tc>
                <a:extLst>
                  <a:ext uri="{0D108BD9-81ED-4DB2-BD59-A6C34878D82A}">
                    <a16:rowId xmlns:a16="http://schemas.microsoft.com/office/drawing/2014/main" val="761644309"/>
                  </a:ext>
                </a:extLst>
              </a:tr>
            </a:tbl>
          </a:graphicData>
        </a:graphic>
      </p:graphicFrame>
    </p:spTree>
    <p:extLst>
      <p:ext uri="{BB962C8B-B14F-4D97-AF65-F5344CB8AC3E}">
        <p14:creationId xmlns:p14="http://schemas.microsoft.com/office/powerpoint/2010/main" val="359203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8BD7-B067-450A-BF6C-196009EE0D6B}"/>
              </a:ext>
            </a:extLst>
          </p:cNvPr>
          <p:cNvSpPr>
            <a:spLocks noGrp="1"/>
          </p:cNvSpPr>
          <p:nvPr>
            <p:ph type="title"/>
          </p:nvPr>
        </p:nvSpPr>
        <p:spPr>
          <a:solidFill>
            <a:srgbClr val="002060"/>
          </a:solidFill>
        </p:spPr>
        <p:txBody>
          <a:bodyPr/>
          <a:lstStyle/>
          <a:p>
            <a:pPr algn="l"/>
            <a:r>
              <a:rPr lang="en-IN" dirty="0">
                <a:solidFill>
                  <a:schemeClr val="bg1"/>
                </a:solidFill>
              </a:rPr>
              <a:t>Entropy: First alarm to first slider action</a:t>
            </a:r>
          </a:p>
        </p:txBody>
      </p:sp>
      <p:graphicFrame>
        <p:nvGraphicFramePr>
          <p:cNvPr id="4" name="Content Placeholder 3">
            <a:extLst>
              <a:ext uri="{FF2B5EF4-FFF2-40B4-BE49-F238E27FC236}">
                <a16:creationId xmlns:a16="http://schemas.microsoft.com/office/drawing/2014/main" id="{4B9F5668-B23E-408B-9978-732F1C8E3906}"/>
              </a:ext>
            </a:extLst>
          </p:cNvPr>
          <p:cNvGraphicFramePr>
            <a:graphicFrameLocks noGrp="1"/>
          </p:cNvGraphicFramePr>
          <p:nvPr>
            <p:ph idx="1"/>
          </p:nvPr>
        </p:nvGraphicFramePr>
        <p:xfrm>
          <a:off x="838200" y="1825625"/>
          <a:ext cx="10515600" cy="345429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37FD05F4-3FF1-4E4C-89CA-8950F3ECF1AC}"/>
              </a:ext>
            </a:extLst>
          </p:cNvPr>
          <p:cNvSpPr/>
          <p:nvPr/>
        </p:nvSpPr>
        <p:spPr>
          <a:xfrm>
            <a:off x="1153885" y="5279923"/>
            <a:ext cx="988422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Fig.  Comparative gaze entropy for different participants from first alarm to first slider action</a:t>
            </a:r>
            <a:endParaRPr kumimoji="0" lang="en-IN"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616E4E1-1DD9-4FC3-A087-530E7684A43D}"/>
              </a:ext>
            </a:extLst>
          </p:cNvPr>
          <p:cNvSpPr>
            <a:spLocks noGrp="1"/>
          </p:cNvSpPr>
          <p:nvPr>
            <p:ph type="sldNum" sz="quarter" idx="12"/>
          </p:nvPr>
        </p:nvSpPr>
        <p:spPr/>
        <p:txBody>
          <a:bodyPr/>
          <a:lstStyle/>
          <a:p>
            <a:fld id="{14D47711-97F3-4A95-A38F-72145733122E}" type="slidenum">
              <a:rPr lang="en-IN" smtClean="0"/>
              <a:t>14</a:t>
            </a:fld>
            <a:endParaRPr lang="en-IN"/>
          </a:p>
        </p:txBody>
      </p:sp>
      <p:sp>
        <p:nvSpPr>
          <p:cNvPr id="3" name="Rectangle 2">
            <a:extLst>
              <a:ext uri="{FF2B5EF4-FFF2-40B4-BE49-F238E27FC236}">
                <a16:creationId xmlns:a16="http://schemas.microsoft.com/office/drawing/2014/main" id="{4CAA00B3-7C04-48E0-AD2B-C6108E33F171}"/>
              </a:ext>
            </a:extLst>
          </p:cNvPr>
          <p:cNvSpPr/>
          <p:nvPr/>
        </p:nvSpPr>
        <p:spPr>
          <a:xfrm>
            <a:off x="663678" y="5919019"/>
            <a:ext cx="10515599" cy="530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Increase in entropy reflects exploration by the operators to find an alternative to the stuck valve</a:t>
            </a:r>
          </a:p>
        </p:txBody>
      </p:sp>
    </p:spTree>
    <p:extLst>
      <p:ext uri="{BB962C8B-B14F-4D97-AF65-F5344CB8AC3E}">
        <p14:creationId xmlns:p14="http://schemas.microsoft.com/office/powerpoint/2010/main" val="385835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E443-C393-47AE-9FA0-FF8DC45E8A9D}"/>
              </a:ext>
            </a:extLst>
          </p:cNvPr>
          <p:cNvSpPr>
            <a:spLocks noGrp="1"/>
          </p:cNvSpPr>
          <p:nvPr>
            <p:ph type="title"/>
          </p:nvPr>
        </p:nvSpPr>
        <p:spPr>
          <a:solidFill>
            <a:srgbClr val="002060"/>
          </a:solidFill>
        </p:spPr>
        <p:txBody>
          <a:bodyPr/>
          <a:lstStyle/>
          <a:p>
            <a:pPr algn="l"/>
            <a:r>
              <a:rPr lang="en-IN" dirty="0">
                <a:solidFill>
                  <a:schemeClr val="bg1"/>
                </a:solidFill>
              </a:rPr>
              <a:t>Entropy: First slider to last slider action</a:t>
            </a:r>
          </a:p>
        </p:txBody>
      </p:sp>
      <p:graphicFrame>
        <p:nvGraphicFramePr>
          <p:cNvPr id="4" name="Content Placeholder 3">
            <a:extLst>
              <a:ext uri="{FF2B5EF4-FFF2-40B4-BE49-F238E27FC236}">
                <a16:creationId xmlns:a16="http://schemas.microsoft.com/office/drawing/2014/main" id="{D18733F5-15E8-4288-9B21-89899EAA7783}"/>
              </a:ext>
            </a:extLst>
          </p:cNvPr>
          <p:cNvGraphicFramePr>
            <a:graphicFrameLocks noGrp="1"/>
          </p:cNvGraphicFramePr>
          <p:nvPr>
            <p:ph idx="1"/>
          </p:nvPr>
        </p:nvGraphicFramePr>
        <p:xfrm>
          <a:off x="838200" y="1825625"/>
          <a:ext cx="10515600" cy="34444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BA8E778-8231-4CED-B6FF-E2300A67FB9E}"/>
              </a:ext>
            </a:extLst>
          </p:cNvPr>
          <p:cNvSpPr/>
          <p:nvPr/>
        </p:nvSpPr>
        <p:spPr>
          <a:xfrm>
            <a:off x="1128402" y="5085424"/>
            <a:ext cx="933372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Fig. Comparative gaze entropy for different participants from first slider to last slider action</a:t>
            </a:r>
            <a:endParaRPr kumimoji="0" lang="en-I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A1C06451-71CB-491E-BAD9-BBBFF16E56AD}"/>
              </a:ext>
            </a:extLst>
          </p:cNvPr>
          <p:cNvSpPr>
            <a:spLocks noGrp="1"/>
          </p:cNvSpPr>
          <p:nvPr>
            <p:ph type="sldNum" sz="quarter" idx="12"/>
          </p:nvPr>
        </p:nvSpPr>
        <p:spPr/>
        <p:txBody>
          <a:bodyPr/>
          <a:lstStyle/>
          <a:p>
            <a:fld id="{14D47711-97F3-4A95-A38F-72145733122E}" type="slidenum">
              <a:rPr lang="en-IN" smtClean="0"/>
              <a:t>15</a:t>
            </a:fld>
            <a:endParaRPr lang="en-IN"/>
          </a:p>
        </p:txBody>
      </p:sp>
      <p:sp>
        <p:nvSpPr>
          <p:cNvPr id="7" name="Rectangle 6">
            <a:extLst>
              <a:ext uri="{FF2B5EF4-FFF2-40B4-BE49-F238E27FC236}">
                <a16:creationId xmlns:a16="http://schemas.microsoft.com/office/drawing/2014/main" id="{81BAAF4D-C7C7-4E63-A60A-6B4EFBD798F9}"/>
              </a:ext>
            </a:extLst>
          </p:cNvPr>
          <p:cNvSpPr/>
          <p:nvPr/>
        </p:nvSpPr>
        <p:spPr>
          <a:xfrm>
            <a:off x="698090" y="5879690"/>
            <a:ext cx="10481187" cy="5702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Once the slider is identified, operator knows the effect of moving the slider and doesn’t look at other sliders. Hence entropy decreases during the second repetitive task.</a:t>
            </a:r>
          </a:p>
        </p:txBody>
      </p:sp>
    </p:spTree>
    <p:extLst>
      <p:ext uri="{BB962C8B-B14F-4D97-AF65-F5344CB8AC3E}">
        <p14:creationId xmlns:p14="http://schemas.microsoft.com/office/powerpoint/2010/main" val="315886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200A-AEA4-426B-93B8-0710C8C69481}"/>
              </a:ext>
            </a:extLst>
          </p:cNvPr>
          <p:cNvSpPr>
            <a:spLocks noGrp="1"/>
          </p:cNvSpPr>
          <p:nvPr>
            <p:ph type="title"/>
          </p:nvPr>
        </p:nvSpPr>
        <p:spPr>
          <a:solidFill>
            <a:srgbClr val="002060"/>
          </a:solidFill>
        </p:spPr>
        <p:txBody>
          <a:bodyPr/>
          <a:lstStyle/>
          <a:p>
            <a:pPr algn="l"/>
            <a:r>
              <a:rPr lang="en-IN" dirty="0">
                <a:solidFill>
                  <a:schemeClr val="bg1"/>
                </a:solidFill>
              </a:rPr>
              <a:t>Summary</a:t>
            </a:r>
          </a:p>
        </p:txBody>
      </p:sp>
      <p:sp>
        <p:nvSpPr>
          <p:cNvPr id="3" name="Content Placeholder 2">
            <a:extLst>
              <a:ext uri="{FF2B5EF4-FFF2-40B4-BE49-F238E27FC236}">
                <a16:creationId xmlns:a16="http://schemas.microsoft.com/office/drawing/2014/main" id="{F164AF68-D383-4AB9-A1E1-2801C86E9A72}"/>
              </a:ext>
            </a:extLst>
          </p:cNvPr>
          <p:cNvSpPr>
            <a:spLocks noGrp="1"/>
          </p:cNvSpPr>
          <p:nvPr>
            <p:ph idx="1"/>
          </p:nvPr>
        </p:nvSpPr>
        <p:spPr/>
        <p:txBody>
          <a:bodyPr>
            <a:normAutofit/>
          </a:bodyPr>
          <a:lstStyle/>
          <a:p>
            <a:r>
              <a:rPr lang="en-US" dirty="0"/>
              <a:t>Decrease in entropy </a:t>
            </a:r>
          </a:p>
          <a:p>
            <a:pPr lvl="1"/>
            <a:r>
              <a:rPr lang="en-US" dirty="0"/>
              <a:t>Reflects learning of a participant </a:t>
            </a:r>
          </a:p>
          <a:p>
            <a:pPr lvl="1"/>
            <a:r>
              <a:rPr lang="en-US" dirty="0"/>
              <a:t>Change in mental state : ‘more entropy’ to ‘less entropy’</a:t>
            </a:r>
          </a:p>
          <a:p>
            <a:endParaRPr lang="en-GB" dirty="0"/>
          </a:p>
          <a:p>
            <a:r>
              <a:rPr lang="en-US" dirty="0"/>
              <a:t>Decrease in cognitive workload </a:t>
            </a:r>
          </a:p>
          <a:p>
            <a:pPr lvl="1"/>
            <a:r>
              <a:rPr lang="en-US" dirty="0"/>
              <a:t>Relative relief of the working memory load due to compensation from prior belief/learning</a:t>
            </a:r>
            <a:endParaRPr lang="en-GB" dirty="0"/>
          </a:p>
        </p:txBody>
      </p:sp>
      <p:sp>
        <p:nvSpPr>
          <p:cNvPr id="5" name="Slide Number Placeholder 4">
            <a:extLst>
              <a:ext uri="{FF2B5EF4-FFF2-40B4-BE49-F238E27FC236}">
                <a16:creationId xmlns:a16="http://schemas.microsoft.com/office/drawing/2014/main" id="{F4A5D580-5E84-4561-82D3-256DC4415B09}"/>
              </a:ext>
            </a:extLst>
          </p:cNvPr>
          <p:cNvSpPr>
            <a:spLocks noGrp="1"/>
          </p:cNvSpPr>
          <p:nvPr>
            <p:ph type="sldNum" sz="quarter" idx="12"/>
          </p:nvPr>
        </p:nvSpPr>
        <p:spPr/>
        <p:txBody>
          <a:bodyPr/>
          <a:lstStyle/>
          <a:p>
            <a:fld id="{A25F5554-9A3D-450D-9540-14B1D294947B}" type="slidenum">
              <a:rPr lang="en-IN" smtClean="0"/>
              <a:t>16</a:t>
            </a:fld>
            <a:endParaRPr lang="en-IN"/>
          </a:p>
        </p:txBody>
      </p:sp>
    </p:spTree>
    <p:extLst>
      <p:ext uri="{BB962C8B-B14F-4D97-AF65-F5344CB8AC3E}">
        <p14:creationId xmlns:p14="http://schemas.microsoft.com/office/powerpoint/2010/main" val="388658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13B74-E765-4E31-9AF4-F9569CB74ACC}"/>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3" name="Title 1">
            <a:extLst>
              <a:ext uri="{FF2B5EF4-FFF2-40B4-BE49-F238E27FC236}">
                <a16:creationId xmlns:a16="http://schemas.microsoft.com/office/drawing/2014/main" id="{973802F4-CDAC-462F-A1B6-269AD45BCE76}"/>
              </a:ext>
            </a:extLst>
          </p:cNvPr>
          <p:cNvSpPr txBox="1">
            <a:spLocks/>
          </p:cNvSpPr>
          <p:nvPr/>
        </p:nvSpPr>
        <p:spPr>
          <a:xfrm>
            <a:off x="609600" y="274638"/>
            <a:ext cx="10972800" cy="1143000"/>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a:solidFill>
                  <a:schemeClr val="bg1"/>
                </a:solidFill>
              </a:rPr>
              <a:t>Electroencephalography (EEG)</a:t>
            </a:r>
            <a:endParaRPr lang="en-IN" dirty="0">
              <a:solidFill>
                <a:schemeClr val="bg1"/>
              </a:solidFill>
            </a:endParaRPr>
          </a:p>
        </p:txBody>
      </p:sp>
      <p:sp>
        <p:nvSpPr>
          <p:cNvPr id="4" name="TextBox 3">
            <a:extLst>
              <a:ext uri="{FF2B5EF4-FFF2-40B4-BE49-F238E27FC236}">
                <a16:creationId xmlns:a16="http://schemas.microsoft.com/office/drawing/2014/main" id="{6023D7E8-CE6B-4E9C-99F1-10A0A16B8EA2}"/>
              </a:ext>
            </a:extLst>
          </p:cNvPr>
          <p:cNvSpPr txBox="1"/>
          <p:nvPr/>
        </p:nvSpPr>
        <p:spPr>
          <a:xfrm>
            <a:off x="609601" y="1672028"/>
            <a:ext cx="10744198" cy="830997"/>
          </a:xfrm>
          <a:prstGeom prst="rect">
            <a:avLst/>
          </a:prstGeom>
          <a:solidFill>
            <a:srgbClr val="FFFF00"/>
          </a:solidFill>
        </p:spPr>
        <p:txBody>
          <a:bodyPr wrap="square">
            <a:spAutoFit/>
          </a:bodyPr>
          <a:lstStyle/>
          <a:p>
            <a:pPr marL="342900" indent="-342900">
              <a:buFont typeface="Arial" panose="020B0604020202020204" pitchFamily="34" charset="0"/>
              <a:buChar char="•"/>
            </a:pPr>
            <a:r>
              <a:rPr lang="en-IN" sz="2400" dirty="0">
                <a:effectLst/>
                <a:ea typeface="Calibri" panose="020F0502020204030204" pitchFamily="34" charset="0"/>
              </a:rPr>
              <a:t>EEG is the recording of the electrical activity (in microvolts) on the scalp, by placement of electrodes/sensors</a:t>
            </a:r>
            <a:endParaRPr lang="en-IN" sz="2400" dirty="0"/>
          </a:p>
        </p:txBody>
      </p:sp>
      <p:sp>
        <p:nvSpPr>
          <p:cNvPr id="5" name="Slide Number Placeholder 7">
            <a:extLst>
              <a:ext uri="{FF2B5EF4-FFF2-40B4-BE49-F238E27FC236}">
                <a16:creationId xmlns:a16="http://schemas.microsoft.com/office/drawing/2014/main" id="{7BAA2125-76E0-4AFE-8DAF-FE233FAEA509}"/>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79A46C-84B3-4D14-AE7A-AB5E49C641EC}" type="slidenum">
              <a:rPr lang="en-IN" smtClean="0"/>
              <a:pPr/>
              <a:t>17</a:t>
            </a:fld>
            <a:endParaRPr lang="en-IN"/>
          </a:p>
        </p:txBody>
      </p:sp>
      <p:pic>
        <p:nvPicPr>
          <p:cNvPr id="6" name="Picture 5">
            <a:extLst>
              <a:ext uri="{FF2B5EF4-FFF2-40B4-BE49-F238E27FC236}">
                <a16:creationId xmlns:a16="http://schemas.microsoft.com/office/drawing/2014/main" id="{73B8963E-12B7-495F-8FC9-8C7176B457D5}"/>
              </a:ext>
            </a:extLst>
          </p:cNvPr>
          <p:cNvPicPr>
            <a:picLocks noChangeAspect="1"/>
          </p:cNvPicPr>
          <p:nvPr/>
        </p:nvPicPr>
        <p:blipFill rotWithShape="1">
          <a:blip r:embed="rId2">
            <a:extLst>
              <a:ext uri="{28A0092B-C50C-407E-A947-70E740481C1C}">
                <a14:useLocalDpi xmlns:a14="http://schemas.microsoft.com/office/drawing/2010/main" val="0"/>
              </a:ext>
            </a:extLst>
          </a:blip>
          <a:srcRect l="2991" r="8791"/>
          <a:stretch/>
        </p:blipFill>
        <p:spPr>
          <a:xfrm>
            <a:off x="7278516" y="2578607"/>
            <a:ext cx="4041389" cy="1565308"/>
          </a:xfrm>
          <a:prstGeom prst="rect">
            <a:avLst/>
          </a:prstGeom>
        </p:spPr>
      </p:pic>
      <p:pic>
        <p:nvPicPr>
          <p:cNvPr id="7" name="Content Placeholder 3">
            <a:extLst>
              <a:ext uri="{FF2B5EF4-FFF2-40B4-BE49-F238E27FC236}">
                <a16:creationId xmlns:a16="http://schemas.microsoft.com/office/drawing/2014/main" id="{57A89979-8314-4EB1-8927-125945EE53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541" y="2597548"/>
            <a:ext cx="1954164" cy="1465623"/>
          </a:xfrm>
          <a:prstGeom prst="rect">
            <a:avLst/>
          </a:prstGeom>
          <a:noFill/>
          <a:ln>
            <a:noFill/>
          </a:ln>
        </p:spPr>
      </p:pic>
      <p:sp>
        <p:nvSpPr>
          <p:cNvPr id="8" name="TextBox 7">
            <a:extLst>
              <a:ext uri="{FF2B5EF4-FFF2-40B4-BE49-F238E27FC236}">
                <a16:creationId xmlns:a16="http://schemas.microsoft.com/office/drawing/2014/main" id="{E73BB1FF-34D5-41DB-A89A-CC8B2958F134}"/>
              </a:ext>
            </a:extLst>
          </p:cNvPr>
          <p:cNvSpPr txBox="1"/>
          <p:nvPr/>
        </p:nvSpPr>
        <p:spPr>
          <a:xfrm>
            <a:off x="4031735" y="4175783"/>
            <a:ext cx="2318823" cy="646331"/>
          </a:xfrm>
          <a:prstGeom prst="rect">
            <a:avLst/>
          </a:prstGeom>
          <a:noFill/>
        </p:spPr>
        <p:txBody>
          <a:bodyPr wrap="square" rtlCol="0">
            <a:spAutoFit/>
          </a:bodyPr>
          <a:lstStyle/>
          <a:p>
            <a:r>
              <a:rPr lang="en-IN" b="1" dirty="0"/>
              <a:t>Fig. </a:t>
            </a:r>
            <a:r>
              <a:rPr lang="en-IN" dirty="0"/>
              <a:t>An operator wearing an EEG device</a:t>
            </a:r>
          </a:p>
        </p:txBody>
      </p:sp>
      <p:sp>
        <p:nvSpPr>
          <p:cNvPr id="9" name="TextBox 8">
            <a:extLst>
              <a:ext uri="{FF2B5EF4-FFF2-40B4-BE49-F238E27FC236}">
                <a16:creationId xmlns:a16="http://schemas.microsoft.com/office/drawing/2014/main" id="{2E2B606D-15F9-499F-B70B-69DA890B36D6}"/>
              </a:ext>
            </a:extLst>
          </p:cNvPr>
          <p:cNvSpPr txBox="1"/>
          <p:nvPr/>
        </p:nvSpPr>
        <p:spPr>
          <a:xfrm>
            <a:off x="7278516" y="4150518"/>
            <a:ext cx="4041389" cy="369332"/>
          </a:xfrm>
          <a:prstGeom prst="rect">
            <a:avLst/>
          </a:prstGeom>
          <a:noFill/>
        </p:spPr>
        <p:txBody>
          <a:bodyPr wrap="square" rtlCol="0">
            <a:spAutoFit/>
          </a:bodyPr>
          <a:lstStyle/>
          <a:p>
            <a:r>
              <a:rPr lang="en-IN" b="1" dirty="0"/>
              <a:t>Fig.  </a:t>
            </a:r>
            <a:r>
              <a:rPr lang="en-IN" dirty="0"/>
              <a:t>A sample of raw EEG data</a:t>
            </a:r>
          </a:p>
        </p:txBody>
      </p:sp>
      <p:pic>
        <p:nvPicPr>
          <p:cNvPr id="10" name="Picture 2">
            <a:extLst>
              <a:ext uri="{FF2B5EF4-FFF2-40B4-BE49-F238E27FC236}">
                <a16:creationId xmlns:a16="http://schemas.microsoft.com/office/drawing/2014/main" id="{ED327840-72C9-490F-9FDA-EF8EDD3EC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659" y="2615712"/>
            <a:ext cx="1560071" cy="156007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
            <a:extLst>
              <a:ext uri="{FF2B5EF4-FFF2-40B4-BE49-F238E27FC236}">
                <a16:creationId xmlns:a16="http://schemas.microsoft.com/office/drawing/2014/main" id="{80A18D36-9AE0-45A7-8F98-283E82A589A5}"/>
              </a:ext>
            </a:extLst>
          </p:cNvPr>
          <p:cNvSpPr txBox="1">
            <a:spLocks/>
          </p:cNvSpPr>
          <p:nvPr/>
        </p:nvSpPr>
        <p:spPr>
          <a:xfrm>
            <a:off x="838198" y="5047337"/>
            <a:ext cx="10515600" cy="138804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a:t>EEG signal is often analysed in frequency domain</a:t>
            </a:r>
          </a:p>
          <a:p>
            <a:r>
              <a:rPr lang="en-IN"/>
              <a:t>Commonly analysed bands: </a:t>
            </a:r>
          </a:p>
          <a:p>
            <a:pPr lvl="1"/>
            <a:r>
              <a:rPr lang="en-IN"/>
              <a:t>Delta(1- 3Hz), Theta (4- 7 Hz), Alpha(8- 13 Hz), Beta (14- 30 Hz)</a:t>
            </a:r>
            <a:endParaRPr lang="en-IN" dirty="0"/>
          </a:p>
        </p:txBody>
      </p:sp>
      <p:sp>
        <p:nvSpPr>
          <p:cNvPr id="12" name="TextBox 11">
            <a:extLst>
              <a:ext uri="{FF2B5EF4-FFF2-40B4-BE49-F238E27FC236}">
                <a16:creationId xmlns:a16="http://schemas.microsoft.com/office/drawing/2014/main" id="{54A62057-CBFD-4FF8-A7ED-2EC7A9650CB6}"/>
              </a:ext>
            </a:extLst>
          </p:cNvPr>
          <p:cNvSpPr txBox="1"/>
          <p:nvPr/>
        </p:nvSpPr>
        <p:spPr>
          <a:xfrm>
            <a:off x="1246409" y="4235000"/>
            <a:ext cx="2318823" cy="646331"/>
          </a:xfrm>
          <a:prstGeom prst="rect">
            <a:avLst/>
          </a:prstGeom>
          <a:noFill/>
        </p:spPr>
        <p:txBody>
          <a:bodyPr wrap="square" rtlCol="0">
            <a:spAutoFit/>
          </a:bodyPr>
          <a:lstStyle/>
          <a:p>
            <a:r>
              <a:rPr lang="en-IN" b="1" dirty="0"/>
              <a:t>Fig. </a:t>
            </a:r>
            <a:r>
              <a:rPr lang="en-IN" dirty="0"/>
              <a:t>A single electrode EEG device (Neurosky)</a:t>
            </a:r>
          </a:p>
        </p:txBody>
      </p:sp>
      <p:sp>
        <p:nvSpPr>
          <p:cNvPr id="13" name="Rectangle 12">
            <a:extLst>
              <a:ext uri="{FF2B5EF4-FFF2-40B4-BE49-F238E27FC236}">
                <a16:creationId xmlns:a16="http://schemas.microsoft.com/office/drawing/2014/main" id="{608A005C-5601-4D74-A8BA-B5F731DC14BB}"/>
              </a:ext>
            </a:extLst>
          </p:cNvPr>
          <p:cNvSpPr/>
          <p:nvPr/>
        </p:nvSpPr>
        <p:spPr>
          <a:xfrm>
            <a:off x="1012154" y="6492875"/>
            <a:ext cx="1531317" cy="276999"/>
          </a:xfrm>
          <a:prstGeom prst="rect">
            <a:avLst/>
          </a:prstGeom>
        </p:spPr>
        <p:txBody>
          <a:bodyPr wrap="none">
            <a:spAutoFit/>
          </a:bodyPr>
          <a:lstStyle/>
          <a:p>
            <a:r>
              <a:rPr lang="en-IN" sz="1200" dirty="0"/>
              <a:t>http://neurosky.com/</a:t>
            </a:r>
          </a:p>
        </p:txBody>
      </p:sp>
    </p:spTree>
    <p:extLst>
      <p:ext uri="{BB962C8B-B14F-4D97-AF65-F5344CB8AC3E}">
        <p14:creationId xmlns:p14="http://schemas.microsoft.com/office/powerpoint/2010/main" val="94794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4FDF-3832-4456-A198-BC467AA2B7EA}"/>
              </a:ext>
            </a:extLst>
          </p:cNvPr>
          <p:cNvSpPr>
            <a:spLocks noGrp="1"/>
          </p:cNvSpPr>
          <p:nvPr>
            <p:ph type="title"/>
          </p:nvPr>
        </p:nvSpPr>
        <p:spPr>
          <a:solidFill>
            <a:srgbClr val="002060"/>
          </a:solidFill>
        </p:spPr>
        <p:txBody>
          <a:bodyPr>
            <a:normAutofit/>
          </a:bodyPr>
          <a:lstStyle/>
          <a:p>
            <a:r>
              <a:rPr lang="en-IN" dirty="0">
                <a:solidFill>
                  <a:schemeClr val="bg1"/>
                </a:solidFill>
              </a:rPr>
              <a:t>Dynamic assessment of mental model mismatches and cognitive workload </a:t>
            </a:r>
          </a:p>
        </p:txBody>
      </p:sp>
      <p:sp>
        <p:nvSpPr>
          <p:cNvPr id="3" name="Text Placeholder 2">
            <a:extLst>
              <a:ext uri="{FF2B5EF4-FFF2-40B4-BE49-F238E27FC236}">
                <a16:creationId xmlns:a16="http://schemas.microsoft.com/office/drawing/2014/main" id="{893ED7F4-AEA0-4E50-B617-1831EA84C055}"/>
              </a:ext>
            </a:extLst>
          </p:cNvPr>
          <p:cNvSpPr>
            <a:spLocks noGrp="1"/>
          </p:cNvSpPr>
          <p:nvPr>
            <p:ph type="body" idx="1"/>
          </p:nvPr>
        </p:nvSpPr>
        <p:spPr/>
        <p:txBody>
          <a:bodyPr/>
          <a:lstStyle/>
          <a:p>
            <a:r>
              <a:rPr lang="en-IN" dirty="0"/>
              <a:t>Based on the power spectral density  of Theta band (4 – 7 Hz) </a:t>
            </a:r>
          </a:p>
        </p:txBody>
      </p:sp>
      <p:sp>
        <p:nvSpPr>
          <p:cNvPr id="4" name="Slide Number Placeholder 3">
            <a:extLst>
              <a:ext uri="{FF2B5EF4-FFF2-40B4-BE49-F238E27FC236}">
                <a16:creationId xmlns:a16="http://schemas.microsoft.com/office/drawing/2014/main" id="{8FFCCB25-4A8D-4F77-A4E4-29F3A2668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0A7D3-960A-4ED4-8792-ED1BA95DBDF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27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7668-34E0-4268-93D5-DD3FCDDE2536}"/>
              </a:ext>
            </a:extLst>
          </p:cNvPr>
          <p:cNvSpPr>
            <a:spLocks noGrp="1"/>
          </p:cNvSpPr>
          <p:nvPr>
            <p:ph type="title"/>
          </p:nvPr>
        </p:nvSpPr>
        <p:spPr>
          <a:xfrm rot="16200000">
            <a:off x="-2857501" y="2857501"/>
            <a:ext cx="6858002" cy="1143000"/>
          </a:xfrm>
          <a:solidFill>
            <a:srgbClr val="002060"/>
          </a:solidFill>
        </p:spPr>
        <p:txBody>
          <a:bodyPr/>
          <a:lstStyle/>
          <a:p>
            <a:pPr algn="ctr"/>
            <a:r>
              <a:rPr lang="en-IN" dirty="0">
                <a:solidFill>
                  <a:schemeClr val="bg1"/>
                </a:solidFill>
              </a:rPr>
              <a:t>Methodology</a:t>
            </a:r>
          </a:p>
        </p:txBody>
      </p:sp>
      <p:sp>
        <p:nvSpPr>
          <p:cNvPr id="4" name="Slide Number Placeholder 3">
            <a:extLst>
              <a:ext uri="{FF2B5EF4-FFF2-40B4-BE49-F238E27FC236}">
                <a16:creationId xmlns:a16="http://schemas.microsoft.com/office/drawing/2014/main" id="{6D89D709-81F3-480A-B88A-4DBB5BB740ED}"/>
              </a:ext>
            </a:extLst>
          </p:cNvPr>
          <p:cNvSpPr>
            <a:spLocks noGrp="1"/>
          </p:cNvSpPr>
          <p:nvPr>
            <p:ph type="sldNum" sz="quarter" idx="12"/>
          </p:nvPr>
        </p:nvSpPr>
        <p:spPr/>
        <p:txBody>
          <a:bodyPr/>
          <a:lstStyle/>
          <a:p>
            <a:fld id="{B6F15528-21DE-4FAA-801E-634DDDAF4B2B}" type="slidenum">
              <a:rPr lang="en-US" smtClean="0"/>
              <a:pPr/>
              <a:t>19</a:t>
            </a:fld>
            <a:endParaRPr lang="en-US"/>
          </a:p>
        </p:txBody>
      </p:sp>
      <p:pic>
        <p:nvPicPr>
          <p:cNvPr id="9" name="Picture 8">
            <a:extLst>
              <a:ext uri="{FF2B5EF4-FFF2-40B4-BE49-F238E27FC236}">
                <a16:creationId xmlns:a16="http://schemas.microsoft.com/office/drawing/2014/main" id="{33A1EDCD-F813-4AEE-BEE0-B6EE3F66C94D}"/>
              </a:ext>
            </a:extLst>
          </p:cNvPr>
          <p:cNvPicPr>
            <a:picLocks noChangeAspect="1"/>
          </p:cNvPicPr>
          <p:nvPr/>
        </p:nvPicPr>
        <p:blipFill>
          <a:blip r:embed="rId2"/>
          <a:stretch>
            <a:fillRect/>
          </a:stretch>
        </p:blipFill>
        <p:spPr>
          <a:xfrm>
            <a:off x="3270312" y="126000"/>
            <a:ext cx="5549218" cy="6732000"/>
          </a:xfrm>
          <a:prstGeom prst="rect">
            <a:avLst/>
          </a:prstGeom>
        </p:spPr>
      </p:pic>
    </p:spTree>
    <p:extLst>
      <p:ext uri="{BB962C8B-B14F-4D97-AF65-F5344CB8AC3E}">
        <p14:creationId xmlns:p14="http://schemas.microsoft.com/office/powerpoint/2010/main" val="107839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algn="l"/>
            <a:r>
              <a:rPr lang="en-US" dirty="0">
                <a:solidFill>
                  <a:schemeClr val="bg1"/>
                </a:solidFill>
              </a:rPr>
              <a:t>Safety in olden days</a:t>
            </a:r>
          </a:p>
        </p:txBody>
      </p:sp>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2</a:t>
            </a:fld>
            <a:endParaRPr lang="en-US" dirty="0">
              <a:solidFill>
                <a:prstClr val="black">
                  <a:tint val="75000"/>
                </a:prstClr>
              </a:solidFill>
              <a:latin typeface="Calibri"/>
            </a:endParaRPr>
          </a:p>
        </p:txBody>
      </p:sp>
      <p:sp>
        <p:nvSpPr>
          <p:cNvPr id="8" name="TextBox 7">
            <a:extLst>
              <a:ext uri="{FF2B5EF4-FFF2-40B4-BE49-F238E27FC236}">
                <a16:creationId xmlns:a16="http://schemas.microsoft.com/office/drawing/2014/main" id="{48F485C8-C5A9-8FB2-C3E6-CCDE1AF4D5F4}"/>
              </a:ext>
            </a:extLst>
          </p:cNvPr>
          <p:cNvSpPr txBox="1"/>
          <p:nvPr/>
        </p:nvSpPr>
        <p:spPr>
          <a:xfrm>
            <a:off x="838200" y="2299855"/>
            <a:ext cx="432492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Nitroglycerine manufacture: Dangerous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Hazard: Wrong composition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Task: </a:t>
            </a:r>
          </a:p>
          <a:p>
            <a:pPr marL="742950" lvl="1" indent="-285750">
              <a:buFont typeface="Arial" panose="020B0604020202020204" pitchFamily="34" charset="0"/>
              <a:buChar char="•"/>
            </a:pPr>
            <a:r>
              <a:rPr lang="en-US" dirty="0"/>
              <a:t>Continuously watch a thermometer</a:t>
            </a:r>
          </a:p>
          <a:p>
            <a:pPr marL="742950" lvl="1" indent="-285750">
              <a:buFont typeface="Arial" panose="020B0604020202020204" pitchFamily="34" charset="0"/>
              <a:buChar char="•"/>
            </a:pPr>
            <a:r>
              <a:rPr lang="en-US" dirty="0"/>
              <a:t>Open a valve quickly to dump the whole batch to prevent an explosion</a:t>
            </a:r>
          </a:p>
        </p:txBody>
      </p:sp>
      <p:pic>
        <p:nvPicPr>
          <p:cNvPr id="1028" name="Picture 4">
            <a:extLst>
              <a:ext uri="{FF2B5EF4-FFF2-40B4-BE49-F238E27FC236}">
                <a16:creationId xmlns:a16="http://schemas.microsoft.com/office/drawing/2014/main" id="{96ABE05C-4A79-0A74-BDE3-741AAB629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986" y="2102135"/>
            <a:ext cx="4752975" cy="3581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9F0253C-2C27-6CF8-9239-58C288A97436}"/>
              </a:ext>
            </a:extLst>
          </p:cNvPr>
          <p:cNvSpPr txBox="1"/>
          <p:nvPr/>
        </p:nvSpPr>
        <p:spPr>
          <a:xfrm>
            <a:off x="838200" y="6492875"/>
            <a:ext cx="6096000" cy="276999"/>
          </a:xfrm>
          <a:prstGeom prst="rect">
            <a:avLst/>
          </a:prstGeom>
          <a:noFill/>
        </p:spPr>
        <p:txBody>
          <a:bodyPr wrap="square">
            <a:spAutoFit/>
          </a:bodyPr>
          <a:lstStyle/>
          <a:p>
            <a:r>
              <a:rPr lang="en-US" sz="1200" dirty="0"/>
              <a:t>https://www.austehc.unimelb.edu.au/tia/610_image.html</a:t>
            </a:r>
          </a:p>
        </p:txBody>
      </p:sp>
      <p:sp>
        <p:nvSpPr>
          <p:cNvPr id="5" name="Content Placeholder 4">
            <a:extLst>
              <a:ext uri="{FF2B5EF4-FFF2-40B4-BE49-F238E27FC236}">
                <a16:creationId xmlns:a16="http://schemas.microsoft.com/office/drawing/2014/main" id="{80339303-3FE8-9A59-92A7-08F6F3EA4C97}"/>
              </a:ext>
            </a:extLst>
          </p:cNvPr>
          <p:cNvSpPr>
            <a:spLocks noGrp="1"/>
          </p:cNvSpPr>
          <p:nvPr>
            <p:ph idx="1"/>
          </p:nvPr>
        </p:nvSpPr>
        <p:spPr/>
        <p:txBody>
          <a:bodyPr/>
          <a:lstStyle/>
          <a:p>
            <a:pPr marL="0" indent="0">
              <a:buNone/>
            </a:pPr>
            <a:r>
              <a:rPr lang="en-US" dirty="0"/>
              <a:t> </a:t>
            </a:r>
            <a:endParaRPr lang="en-IN" dirty="0"/>
          </a:p>
        </p:txBody>
      </p:sp>
      <p:sp>
        <p:nvSpPr>
          <p:cNvPr id="6" name="Rectangle 5">
            <a:extLst>
              <a:ext uri="{FF2B5EF4-FFF2-40B4-BE49-F238E27FC236}">
                <a16:creationId xmlns:a16="http://schemas.microsoft.com/office/drawing/2014/main" id="{8440CDFC-D302-176B-3565-5B1736F13594}"/>
              </a:ext>
            </a:extLst>
          </p:cNvPr>
          <p:cNvSpPr/>
          <p:nvPr/>
        </p:nvSpPr>
        <p:spPr>
          <a:xfrm>
            <a:off x="5514392" y="4301412"/>
            <a:ext cx="1268963" cy="13821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00B4EB58-4CC7-555D-F1CA-64434A8AC808}"/>
              </a:ext>
            </a:extLst>
          </p:cNvPr>
          <p:cNvSpPr/>
          <p:nvPr/>
        </p:nvSpPr>
        <p:spPr>
          <a:xfrm>
            <a:off x="5514392" y="5899964"/>
            <a:ext cx="2118049" cy="6687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One-legged Stool!</a:t>
            </a:r>
            <a:endParaRPr lang="en-IN" dirty="0">
              <a:solidFill>
                <a:srgbClr val="FF0000"/>
              </a:solidFill>
            </a:endParaRPr>
          </a:p>
        </p:txBody>
      </p:sp>
    </p:spTree>
    <p:extLst>
      <p:ext uri="{BB962C8B-B14F-4D97-AF65-F5344CB8AC3E}">
        <p14:creationId xmlns:p14="http://schemas.microsoft.com/office/powerpoint/2010/main" val="269041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7668-34E0-4268-93D5-DD3FCDDE2536}"/>
              </a:ext>
            </a:extLst>
          </p:cNvPr>
          <p:cNvSpPr>
            <a:spLocks noGrp="1"/>
          </p:cNvSpPr>
          <p:nvPr>
            <p:ph type="title"/>
          </p:nvPr>
        </p:nvSpPr>
        <p:spPr>
          <a:xfrm rot="16200000">
            <a:off x="-2857501" y="2857501"/>
            <a:ext cx="6858002" cy="1143000"/>
          </a:xfrm>
          <a:solidFill>
            <a:srgbClr val="002060"/>
          </a:solidFill>
        </p:spPr>
        <p:txBody>
          <a:bodyPr/>
          <a:lstStyle/>
          <a:p>
            <a:pPr algn="ctr"/>
            <a:r>
              <a:rPr lang="en-IN" dirty="0">
                <a:solidFill>
                  <a:schemeClr val="bg1"/>
                </a:solidFill>
              </a:rPr>
              <a:t>Illustrative Example 1</a:t>
            </a:r>
          </a:p>
        </p:txBody>
      </p:sp>
      <p:sp>
        <p:nvSpPr>
          <p:cNvPr id="4" name="Slide Number Placeholder 3">
            <a:extLst>
              <a:ext uri="{FF2B5EF4-FFF2-40B4-BE49-F238E27FC236}">
                <a16:creationId xmlns:a16="http://schemas.microsoft.com/office/drawing/2014/main" id="{6D89D709-81F3-480A-B88A-4DBB5BB740ED}"/>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4">
            <a:extLst>
              <a:ext uri="{FF2B5EF4-FFF2-40B4-BE49-F238E27FC236}">
                <a16:creationId xmlns:a16="http://schemas.microsoft.com/office/drawing/2014/main" id="{AA8EFB54-3BAB-41F9-B362-53604AEE466B}"/>
              </a:ext>
            </a:extLst>
          </p:cNvPr>
          <p:cNvPicPr>
            <a:picLocks noChangeAspect="1"/>
          </p:cNvPicPr>
          <p:nvPr/>
        </p:nvPicPr>
        <p:blipFill>
          <a:blip r:embed="rId2"/>
          <a:stretch>
            <a:fillRect/>
          </a:stretch>
        </p:blipFill>
        <p:spPr>
          <a:xfrm>
            <a:off x="5651912" y="481013"/>
            <a:ext cx="5562600" cy="6057900"/>
          </a:xfrm>
          <a:prstGeom prst="rect">
            <a:avLst/>
          </a:prstGeom>
        </p:spPr>
      </p:pic>
      <p:sp>
        <p:nvSpPr>
          <p:cNvPr id="6" name="TextBox 5">
            <a:extLst>
              <a:ext uri="{FF2B5EF4-FFF2-40B4-BE49-F238E27FC236}">
                <a16:creationId xmlns:a16="http://schemas.microsoft.com/office/drawing/2014/main" id="{4715C257-42FF-4ABF-91DE-2EB5E20DA129}"/>
              </a:ext>
            </a:extLst>
          </p:cNvPr>
          <p:cNvSpPr txBox="1"/>
          <p:nvPr/>
        </p:nvSpPr>
        <p:spPr>
          <a:xfrm>
            <a:off x="1284030" y="5340688"/>
            <a:ext cx="4226853" cy="1015663"/>
          </a:xfrm>
          <a:prstGeom prst="rect">
            <a:avLst/>
          </a:prstGeom>
          <a:solidFill>
            <a:srgbClr val="FFFF00"/>
          </a:solidFill>
          <a:ln>
            <a:solidFill>
              <a:schemeClr val="tx2"/>
            </a:solidFill>
          </a:ln>
        </p:spPr>
        <p:txBody>
          <a:bodyPr wrap="square" rtlCol="0">
            <a:spAutoFit/>
          </a:bodyPr>
          <a:lstStyle/>
          <a:p>
            <a:r>
              <a:rPr lang="en-IN" sz="2000" b="1" dirty="0"/>
              <a:t>Decrease</a:t>
            </a:r>
            <a:r>
              <a:rPr lang="en-IN" sz="2000" dirty="0"/>
              <a:t> in theta power spectral density indicates </a:t>
            </a:r>
            <a:r>
              <a:rPr lang="en-IN" sz="2000" b="1" dirty="0"/>
              <a:t>mental model-process behaviour match</a:t>
            </a:r>
          </a:p>
        </p:txBody>
      </p:sp>
    </p:spTree>
    <p:extLst>
      <p:ext uri="{BB962C8B-B14F-4D97-AF65-F5344CB8AC3E}">
        <p14:creationId xmlns:p14="http://schemas.microsoft.com/office/powerpoint/2010/main" val="254698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7668-34E0-4268-93D5-DD3FCDDE2536}"/>
              </a:ext>
            </a:extLst>
          </p:cNvPr>
          <p:cNvSpPr>
            <a:spLocks noGrp="1"/>
          </p:cNvSpPr>
          <p:nvPr>
            <p:ph type="title"/>
          </p:nvPr>
        </p:nvSpPr>
        <p:spPr>
          <a:xfrm rot="16200000">
            <a:off x="-2857501" y="2857501"/>
            <a:ext cx="6858002" cy="1143000"/>
          </a:xfrm>
          <a:solidFill>
            <a:srgbClr val="002060"/>
          </a:solidFill>
        </p:spPr>
        <p:txBody>
          <a:bodyPr/>
          <a:lstStyle/>
          <a:p>
            <a:pPr algn="ctr"/>
            <a:r>
              <a:rPr lang="en-IN" dirty="0">
                <a:solidFill>
                  <a:schemeClr val="bg1"/>
                </a:solidFill>
              </a:rPr>
              <a:t>Illustrative Example 2</a:t>
            </a:r>
          </a:p>
        </p:txBody>
      </p:sp>
      <p:sp>
        <p:nvSpPr>
          <p:cNvPr id="4" name="Slide Number Placeholder 3">
            <a:extLst>
              <a:ext uri="{FF2B5EF4-FFF2-40B4-BE49-F238E27FC236}">
                <a16:creationId xmlns:a16="http://schemas.microsoft.com/office/drawing/2014/main" id="{6D89D709-81F3-480A-B88A-4DBB5BB740ED}"/>
              </a:ext>
            </a:extLst>
          </p:cNvPr>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4">
            <a:extLst>
              <a:ext uri="{FF2B5EF4-FFF2-40B4-BE49-F238E27FC236}">
                <a16:creationId xmlns:a16="http://schemas.microsoft.com/office/drawing/2014/main" id="{A412CDBE-93A5-42B0-BA8E-6B2F4162450F}"/>
              </a:ext>
            </a:extLst>
          </p:cNvPr>
          <p:cNvPicPr>
            <a:picLocks noChangeAspect="1"/>
          </p:cNvPicPr>
          <p:nvPr/>
        </p:nvPicPr>
        <p:blipFill>
          <a:blip r:embed="rId2"/>
          <a:stretch>
            <a:fillRect/>
          </a:stretch>
        </p:blipFill>
        <p:spPr>
          <a:xfrm>
            <a:off x="6241847" y="639099"/>
            <a:ext cx="5858898" cy="5848350"/>
          </a:xfrm>
          <a:prstGeom prst="rect">
            <a:avLst/>
          </a:prstGeom>
        </p:spPr>
      </p:pic>
      <p:sp>
        <p:nvSpPr>
          <p:cNvPr id="7" name="TextBox 6">
            <a:extLst>
              <a:ext uri="{FF2B5EF4-FFF2-40B4-BE49-F238E27FC236}">
                <a16:creationId xmlns:a16="http://schemas.microsoft.com/office/drawing/2014/main" id="{788C32ED-4ED3-4CF7-BCAB-C0C4CE306D4D}"/>
              </a:ext>
            </a:extLst>
          </p:cNvPr>
          <p:cNvSpPr txBox="1"/>
          <p:nvPr/>
        </p:nvSpPr>
        <p:spPr>
          <a:xfrm>
            <a:off x="1274198" y="5340688"/>
            <a:ext cx="4226853" cy="1015663"/>
          </a:xfrm>
          <a:prstGeom prst="rect">
            <a:avLst/>
          </a:prstGeom>
          <a:solidFill>
            <a:srgbClr val="FFFF00"/>
          </a:solidFill>
          <a:ln>
            <a:solidFill>
              <a:srgbClr val="002060"/>
            </a:solidFill>
          </a:ln>
        </p:spPr>
        <p:txBody>
          <a:bodyPr wrap="square" rtlCol="0">
            <a:spAutoFit/>
          </a:bodyPr>
          <a:lstStyle/>
          <a:p>
            <a:r>
              <a:rPr lang="en-IN" sz="2000" b="1" dirty="0"/>
              <a:t>Increase </a:t>
            </a:r>
            <a:r>
              <a:rPr lang="en-IN" sz="2000" dirty="0"/>
              <a:t>in theta power spectral density indicates </a:t>
            </a:r>
            <a:r>
              <a:rPr lang="en-IN" sz="2000" b="1" dirty="0"/>
              <a:t>mental model-process behaviour mismatch</a:t>
            </a:r>
          </a:p>
        </p:txBody>
      </p:sp>
    </p:spTree>
    <p:extLst>
      <p:ext uri="{BB962C8B-B14F-4D97-AF65-F5344CB8AC3E}">
        <p14:creationId xmlns:p14="http://schemas.microsoft.com/office/powerpoint/2010/main" val="371296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1808-B621-4AC7-9944-1A52125A70DE}"/>
              </a:ext>
            </a:extLst>
          </p:cNvPr>
          <p:cNvSpPr>
            <a:spLocks noGrp="1"/>
          </p:cNvSpPr>
          <p:nvPr>
            <p:ph type="title"/>
          </p:nvPr>
        </p:nvSpPr>
        <p:spPr>
          <a:solidFill>
            <a:srgbClr val="002060"/>
          </a:solidFill>
        </p:spPr>
        <p:txBody>
          <a:bodyPr/>
          <a:lstStyle/>
          <a:p>
            <a:pPr algn="l"/>
            <a:r>
              <a:rPr lang="en-IN" dirty="0">
                <a:solidFill>
                  <a:schemeClr val="bg1"/>
                </a:solidFill>
              </a:rPr>
              <a:t>Summary</a:t>
            </a:r>
          </a:p>
        </p:txBody>
      </p:sp>
      <p:sp>
        <p:nvSpPr>
          <p:cNvPr id="3" name="Content Placeholder 2">
            <a:extLst>
              <a:ext uri="{FF2B5EF4-FFF2-40B4-BE49-F238E27FC236}">
                <a16:creationId xmlns:a16="http://schemas.microsoft.com/office/drawing/2014/main" id="{93CB7B92-CCA7-41FD-902C-9AE9DE5E39D3}"/>
              </a:ext>
            </a:extLst>
          </p:cNvPr>
          <p:cNvSpPr>
            <a:spLocks noGrp="1"/>
          </p:cNvSpPr>
          <p:nvPr>
            <p:ph idx="1"/>
          </p:nvPr>
        </p:nvSpPr>
        <p:spPr/>
        <p:txBody>
          <a:bodyPr>
            <a:normAutofit/>
          </a:bodyPr>
          <a:lstStyle/>
          <a:p>
            <a:r>
              <a:rPr lang="en-IN" dirty="0"/>
              <a:t>Delta power spectral density can capture cognitive workload changes during a task</a:t>
            </a:r>
          </a:p>
          <a:p>
            <a:endParaRPr lang="en-IN" dirty="0"/>
          </a:p>
          <a:p>
            <a:r>
              <a:rPr lang="en-IN" dirty="0"/>
              <a:t>High values of delta power spectral density represent high workload</a:t>
            </a:r>
          </a:p>
          <a:p>
            <a:endParaRPr lang="en-IN" dirty="0"/>
          </a:p>
          <a:p>
            <a:r>
              <a:rPr lang="en-IN" dirty="0"/>
              <a:t>Identify high workload instances/tasks</a:t>
            </a:r>
          </a:p>
          <a:p>
            <a:endParaRPr lang="en-IN" dirty="0"/>
          </a:p>
          <a:p>
            <a:endParaRPr lang="en-IN" dirty="0"/>
          </a:p>
        </p:txBody>
      </p:sp>
      <p:sp>
        <p:nvSpPr>
          <p:cNvPr id="4" name="Slide Number Placeholder 3">
            <a:extLst>
              <a:ext uri="{FF2B5EF4-FFF2-40B4-BE49-F238E27FC236}">
                <a16:creationId xmlns:a16="http://schemas.microsoft.com/office/drawing/2014/main" id="{3B3B4F05-E264-4D14-AA95-43A59FE304D8}"/>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75448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4FDF-3832-4456-A198-BC467AA2B7EA}"/>
              </a:ext>
            </a:extLst>
          </p:cNvPr>
          <p:cNvSpPr>
            <a:spLocks noGrp="1"/>
          </p:cNvSpPr>
          <p:nvPr>
            <p:ph type="title"/>
          </p:nvPr>
        </p:nvSpPr>
        <p:spPr>
          <a:solidFill>
            <a:srgbClr val="002060"/>
          </a:solidFill>
        </p:spPr>
        <p:txBody>
          <a:bodyPr>
            <a:normAutofit/>
          </a:bodyPr>
          <a:lstStyle/>
          <a:p>
            <a:r>
              <a:rPr lang="en-IN" dirty="0">
                <a:solidFill>
                  <a:schemeClr val="bg1"/>
                </a:solidFill>
              </a:rPr>
              <a:t>Training assessment using EEG</a:t>
            </a:r>
          </a:p>
        </p:txBody>
      </p:sp>
      <p:sp>
        <p:nvSpPr>
          <p:cNvPr id="3" name="Text Placeholder 2">
            <a:extLst>
              <a:ext uri="{FF2B5EF4-FFF2-40B4-BE49-F238E27FC236}">
                <a16:creationId xmlns:a16="http://schemas.microsoft.com/office/drawing/2014/main" id="{893ED7F4-AEA0-4E50-B617-1831EA84C055}"/>
              </a:ext>
            </a:extLst>
          </p:cNvPr>
          <p:cNvSpPr>
            <a:spLocks noGrp="1"/>
          </p:cNvSpPr>
          <p:nvPr>
            <p:ph type="body" idx="1"/>
          </p:nvPr>
        </p:nvSpPr>
        <p:spPr/>
        <p:txBody>
          <a:bodyPr/>
          <a:lstStyle/>
          <a:p>
            <a:r>
              <a:rPr lang="en-IN" dirty="0"/>
              <a:t>A clustering based approach based on power spectral densities in the range of </a:t>
            </a:r>
          </a:p>
          <a:p>
            <a:r>
              <a:rPr lang="en-IN" dirty="0"/>
              <a:t>1-30 Hz</a:t>
            </a:r>
          </a:p>
        </p:txBody>
      </p:sp>
      <p:sp>
        <p:nvSpPr>
          <p:cNvPr id="4" name="Slide Number Placeholder 3">
            <a:extLst>
              <a:ext uri="{FF2B5EF4-FFF2-40B4-BE49-F238E27FC236}">
                <a16:creationId xmlns:a16="http://schemas.microsoft.com/office/drawing/2014/main" id="{8FFCCB25-4A8D-4F77-A4E4-29F3A2668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0A7D3-960A-4ED4-8792-ED1BA95DBDF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21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6A00-2638-4CDF-A37E-13EC0F577A44}"/>
              </a:ext>
            </a:extLst>
          </p:cNvPr>
          <p:cNvSpPr>
            <a:spLocks noGrp="1"/>
          </p:cNvSpPr>
          <p:nvPr>
            <p:ph type="title"/>
          </p:nvPr>
        </p:nvSpPr>
        <p:spPr>
          <a:solidFill>
            <a:srgbClr val="002060"/>
          </a:solidFill>
        </p:spPr>
        <p:txBody>
          <a:bodyPr/>
          <a:lstStyle/>
          <a:p>
            <a:r>
              <a:rPr lang="en-IN" b="1" dirty="0">
                <a:solidFill>
                  <a:schemeClr val="bg1"/>
                </a:solidFill>
              </a:rPr>
              <a:t>Experimental Study</a:t>
            </a:r>
            <a:endParaRPr lang="en-IN" dirty="0"/>
          </a:p>
        </p:txBody>
      </p:sp>
      <p:sp>
        <p:nvSpPr>
          <p:cNvPr id="4" name="Slide Number Placeholder 3">
            <a:extLst>
              <a:ext uri="{FF2B5EF4-FFF2-40B4-BE49-F238E27FC236}">
                <a16:creationId xmlns:a16="http://schemas.microsoft.com/office/drawing/2014/main" id="{93F679EA-919D-450A-B448-4C42D9B0844D}"/>
              </a:ext>
            </a:extLst>
          </p:cNvPr>
          <p:cNvSpPr>
            <a:spLocks noGrp="1"/>
          </p:cNvSpPr>
          <p:nvPr>
            <p:ph type="sldNum" sz="quarter" idx="12"/>
          </p:nvPr>
        </p:nvSpPr>
        <p:spPr/>
        <p:txBody>
          <a:bodyPr/>
          <a:lstStyle/>
          <a:p>
            <a:fld id="{4A70A7D3-960A-4ED4-8792-ED1BA95DBDFB}" type="slidenum">
              <a:rPr lang="en-IN" smtClean="0"/>
              <a:t>24</a:t>
            </a:fld>
            <a:endParaRPr lang="en-IN"/>
          </a:p>
        </p:txBody>
      </p:sp>
      <p:sp>
        <p:nvSpPr>
          <p:cNvPr id="5" name="TextBox 4">
            <a:extLst>
              <a:ext uri="{FF2B5EF4-FFF2-40B4-BE49-F238E27FC236}">
                <a16:creationId xmlns:a16="http://schemas.microsoft.com/office/drawing/2014/main" id="{B14F06D2-CF4C-4596-9348-12F255840B60}"/>
              </a:ext>
            </a:extLst>
          </p:cNvPr>
          <p:cNvSpPr txBox="1"/>
          <p:nvPr/>
        </p:nvSpPr>
        <p:spPr>
          <a:xfrm>
            <a:off x="6446066" y="4792275"/>
            <a:ext cx="5542626" cy="369332"/>
          </a:xfrm>
          <a:prstGeom prst="rect">
            <a:avLst/>
          </a:prstGeom>
          <a:noFill/>
        </p:spPr>
        <p:txBody>
          <a:bodyPr wrap="square" rtlCol="0">
            <a:spAutoFit/>
          </a:bodyPr>
          <a:lstStyle/>
          <a:p>
            <a:r>
              <a:rPr lang="en-IN" b="1" dirty="0"/>
              <a:t>Fig. </a:t>
            </a:r>
            <a:r>
              <a:rPr lang="en-IN" dirty="0"/>
              <a:t> HMI of the ethanol production plant</a:t>
            </a:r>
          </a:p>
        </p:txBody>
      </p:sp>
      <p:pic>
        <p:nvPicPr>
          <p:cNvPr id="6" name="Picture 5">
            <a:extLst>
              <a:ext uri="{FF2B5EF4-FFF2-40B4-BE49-F238E27FC236}">
                <a16:creationId xmlns:a16="http://schemas.microsoft.com/office/drawing/2014/main" id="{D922CE08-8E5B-480B-A048-396467A2C5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6066" y="1896099"/>
            <a:ext cx="4907733" cy="2729394"/>
          </a:xfrm>
          <a:prstGeom prst="rect">
            <a:avLst/>
          </a:prstGeom>
          <a:noFill/>
          <a:ln>
            <a:noFill/>
          </a:ln>
        </p:spPr>
      </p:pic>
      <p:sp>
        <p:nvSpPr>
          <p:cNvPr id="7" name="Rectangle 6">
            <a:extLst>
              <a:ext uri="{FF2B5EF4-FFF2-40B4-BE49-F238E27FC236}">
                <a16:creationId xmlns:a16="http://schemas.microsoft.com/office/drawing/2014/main" id="{3CEAB91A-D4F7-4793-B66F-E85AED0CD198}"/>
              </a:ext>
            </a:extLst>
          </p:cNvPr>
          <p:cNvSpPr/>
          <p:nvPr/>
        </p:nvSpPr>
        <p:spPr>
          <a:xfrm>
            <a:off x="838200" y="6206548"/>
            <a:ext cx="10200911" cy="5726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solidFill>
                  <a:schemeClr val="tx1"/>
                </a:solidFill>
              </a:rPr>
              <a:t>Trials: </a:t>
            </a:r>
            <a:r>
              <a:rPr lang="en-IN" sz="2400" dirty="0">
                <a:solidFill>
                  <a:schemeClr val="tx1"/>
                </a:solidFill>
              </a:rPr>
              <a:t>7-8  trials performed by each participant resulting in a total of 438 tasks</a:t>
            </a:r>
          </a:p>
        </p:txBody>
      </p:sp>
      <p:pic>
        <p:nvPicPr>
          <p:cNvPr id="1026" name="Picture 2" descr="Fig. 2">
            <a:extLst>
              <a:ext uri="{FF2B5EF4-FFF2-40B4-BE49-F238E27FC236}">
                <a16:creationId xmlns:a16="http://schemas.microsoft.com/office/drawing/2014/main" id="{93471C9F-78E3-CE38-04D4-727FBDCDAA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7431" y="1896098"/>
            <a:ext cx="5312795" cy="159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1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7668-34E0-4268-93D5-DD3FCDDE2536}"/>
              </a:ext>
            </a:extLst>
          </p:cNvPr>
          <p:cNvSpPr>
            <a:spLocks noGrp="1"/>
          </p:cNvSpPr>
          <p:nvPr>
            <p:ph type="title"/>
          </p:nvPr>
        </p:nvSpPr>
        <p:spPr>
          <a:xfrm rot="16200000">
            <a:off x="-2857501" y="2857501"/>
            <a:ext cx="6858002" cy="1143000"/>
          </a:xfrm>
          <a:solidFill>
            <a:srgbClr val="002060"/>
          </a:solidFill>
        </p:spPr>
        <p:txBody>
          <a:bodyPr>
            <a:normAutofit fontScale="90000"/>
          </a:bodyPr>
          <a:lstStyle/>
          <a:p>
            <a:r>
              <a:rPr lang="en-IN" dirty="0">
                <a:solidFill>
                  <a:schemeClr val="bg1"/>
                </a:solidFill>
              </a:rPr>
              <a:t>Schematic of the Methodology</a:t>
            </a:r>
          </a:p>
        </p:txBody>
      </p:sp>
      <p:sp>
        <p:nvSpPr>
          <p:cNvPr id="4" name="Slide Number Placeholder 3">
            <a:extLst>
              <a:ext uri="{FF2B5EF4-FFF2-40B4-BE49-F238E27FC236}">
                <a16:creationId xmlns:a16="http://schemas.microsoft.com/office/drawing/2014/main" id="{6D89D709-81F3-480A-B88A-4DBB5BB740ED}"/>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6" name="TextBox 5">
            <a:extLst>
              <a:ext uri="{FF2B5EF4-FFF2-40B4-BE49-F238E27FC236}">
                <a16:creationId xmlns:a16="http://schemas.microsoft.com/office/drawing/2014/main" id="{C40DF099-47B1-444C-A840-B60E059AE978}"/>
              </a:ext>
            </a:extLst>
          </p:cNvPr>
          <p:cNvSpPr txBox="1"/>
          <p:nvPr/>
        </p:nvSpPr>
        <p:spPr>
          <a:xfrm>
            <a:off x="1740529" y="4418999"/>
            <a:ext cx="6616700" cy="369332"/>
          </a:xfrm>
          <a:prstGeom prst="rect">
            <a:avLst/>
          </a:prstGeom>
          <a:noFill/>
        </p:spPr>
        <p:txBody>
          <a:bodyPr wrap="square" rtlCol="0">
            <a:spAutoFit/>
          </a:bodyPr>
          <a:lstStyle/>
          <a:p>
            <a:r>
              <a:rPr lang="en-IN" b="1" dirty="0"/>
              <a:t>Fig. </a:t>
            </a:r>
            <a:r>
              <a:rPr lang="en-IN" dirty="0"/>
              <a:t>Simplified proposed methodology</a:t>
            </a:r>
          </a:p>
        </p:txBody>
      </p:sp>
      <p:pic>
        <p:nvPicPr>
          <p:cNvPr id="3" name="Picture 2">
            <a:extLst>
              <a:ext uri="{FF2B5EF4-FFF2-40B4-BE49-F238E27FC236}">
                <a16:creationId xmlns:a16="http://schemas.microsoft.com/office/drawing/2014/main" id="{865E1F66-E4EB-F894-F5EB-30FAFBDA7F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0529" y="719539"/>
            <a:ext cx="5638800" cy="3459480"/>
          </a:xfrm>
          <a:prstGeom prst="rect">
            <a:avLst/>
          </a:prstGeom>
          <a:noFill/>
        </p:spPr>
      </p:pic>
      <p:grpSp>
        <p:nvGrpSpPr>
          <p:cNvPr id="15" name="Group 14">
            <a:extLst>
              <a:ext uri="{FF2B5EF4-FFF2-40B4-BE49-F238E27FC236}">
                <a16:creationId xmlns:a16="http://schemas.microsoft.com/office/drawing/2014/main" id="{96B940AA-F12E-9A5B-7AA8-0F04337693B7}"/>
              </a:ext>
            </a:extLst>
          </p:cNvPr>
          <p:cNvGrpSpPr/>
          <p:nvPr/>
        </p:nvGrpSpPr>
        <p:grpSpPr>
          <a:xfrm>
            <a:off x="1467465" y="5061210"/>
            <a:ext cx="8745785" cy="1615997"/>
            <a:chOff x="1467465" y="5061210"/>
            <a:chExt cx="8745785" cy="1615997"/>
          </a:xfrm>
        </p:grpSpPr>
        <p:sp>
          <p:nvSpPr>
            <p:cNvPr id="5" name="Rectangle 4">
              <a:extLst>
                <a:ext uri="{FF2B5EF4-FFF2-40B4-BE49-F238E27FC236}">
                  <a16:creationId xmlns:a16="http://schemas.microsoft.com/office/drawing/2014/main" id="{93414B75-FD88-A68D-AC15-12B479F3D7A5}"/>
                </a:ext>
              </a:extLst>
            </p:cNvPr>
            <p:cNvSpPr/>
            <p:nvPr/>
          </p:nvSpPr>
          <p:spPr>
            <a:xfrm>
              <a:off x="1467465" y="5399909"/>
              <a:ext cx="2907889" cy="10862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chemeClr val="tx1"/>
                  </a:solidFill>
                </a:rPr>
                <a:t>Fraction of time during which operator is in</a:t>
              </a:r>
            </a:p>
            <a:p>
              <a:r>
                <a:rPr lang="en-IN" sz="2000" b="1" dirty="0">
                  <a:solidFill>
                    <a:schemeClr val="tx1"/>
                  </a:solidFill>
                </a:rPr>
                <a:t>low power cluster  </a:t>
              </a:r>
            </a:p>
          </p:txBody>
        </p:sp>
        <p:sp>
          <p:nvSpPr>
            <p:cNvPr id="7" name="Rectangle 6">
              <a:extLst>
                <a:ext uri="{FF2B5EF4-FFF2-40B4-BE49-F238E27FC236}">
                  <a16:creationId xmlns:a16="http://schemas.microsoft.com/office/drawing/2014/main" id="{ABED3440-29F3-254B-AAB9-D990BE509977}"/>
                </a:ext>
              </a:extLst>
            </p:cNvPr>
            <p:cNvSpPr/>
            <p:nvPr/>
          </p:nvSpPr>
          <p:spPr>
            <a:xfrm>
              <a:off x="5302045" y="5186313"/>
              <a:ext cx="902106" cy="466519"/>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High</a:t>
              </a:r>
            </a:p>
          </p:txBody>
        </p:sp>
        <p:sp>
          <p:nvSpPr>
            <p:cNvPr id="8" name="Rectangle 7">
              <a:extLst>
                <a:ext uri="{FF2B5EF4-FFF2-40B4-BE49-F238E27FC236}">
                  <a16:creationId xmlns:a16="http://schemas.microsoft.com/office/drawing/2014/main" id="{4271A3FF-3EBA-4880-B8F7-86AA52EC33AE}"/>
                </a:ext>
              </a:extLst>
            </p:cNvPr>
            <p:cNvSpPr/>
            <p:nvPr/>
          </p:nvSpPr>
          <p:spPr>
            <a:xfrm>
              <a:off x="5302044" y="6160016"/>
              <a:ext cx="902103" cy="426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Low</a:t>
              </a:r>
              <a:endParaRPr lang="en-IN" b="1" dirty="0">
                <a:solidFill>
                  <a:schemeClr val="tx1"/>
                </a:solidFill>
              </a:endParaRPr>
            </a:p>
          </p:txBody>
        </p:sp>
        <p:cxnSp>
          <p:nvCxnSpPr>
            <p:cNvPr id="9" name="Straight Arrow Connector 8">
              <a:extLst>
                <a:ext uri="{FF2B5EF4-FFF2-40B4-BE49-F238E27FC236}">
                  <a16:creationId xmlns:a16="http://schemas.microsoft.com/office/drawing/2014/main" id="{F02B471B-FF77-BCB5-7824-6324446B4B3E}"/>
                </a:ext>
              </a:extLst>
            </p:cNvPr>
            <p:cNvCxnSpPr>
              <a:cxnSpLocks/>
              <a:stCxn id="5" idx="3"/>
              <a:endCxn id="7" idx="1"/>
            </p:cNvCxnSpPr>
            <p:nvPr/>
          </p:nvCxnSpPr>
          <p:spPr>
            <a:xfrm flipV="1">
              <a:off x="4375354" y="5419573"/>
              <a:ext cx="926691" cy="523466"/>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8D168C56-6D9B-2868-0178-2FA31490E768}"/>
                </a:ext>
              </a:extLst>
            </p:cNvPr>
            <p:cNvCxnSpPr>
              <a:cxnSpLocks/>
              <a:stCxn id="5" idx="3"/>
              <a:endCxn id="8" idx="1"/>
            </p:cNvCxnSpPr>
            <p:nvPr/>
          </p:nvCxnSpPr>
          <p:spPr>
            <a:xfrm>
              <a:off x="4375354" y="5943039"/>
              <a:ext cx="926690" cy="43041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1" name="Arrow: Right 10">
              <a:extLst>
                <a:ext uri="{FF2B5EF4-FFF2-40B4-BE49-F238E27FC236}">
                  <a16:creationId xmlns:a16="http://schemas.microsoft.com/office/drawing/2014/main" id="{324C7162-24D1-641A-0082-B5B9BBB9393B}"/>
                </a:ext>
              </a:extLst>
            </p:cNvPr>
            <p:cNvSpPr/>
            <p:nvPr/>
          </p:nvSpPr>
          <p:spPr>
            <a:xfrm>
              <a:off x="6204148" y="5293111"/>
              <a:ext cx="926696" cy="213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Right 11">
              <a:extLst>
                <a:ext uri="{FF2B5EF4-FFF2-40B4-BE49-F238E27FC236}">
                  <a16:creationId xmlns:a16="http://schemas.microsoft.com/office/drawing/2014/main" id="{9CA06C38-C237-4A92-E3E1-C2A68EA958A4}"/>
                </a:ext>
              </a:extLst>
            </p:cNvPr>
            <p:cNvSpPr/>
            <p:nvPr/>
          </p:nvSpPr>
          <p:spPr>
            <a:xfrm>
              <a:off x="6204146" y="6266813"/>
              <a:ext cx="926696" cy="2135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FE70DABA-A876-21D9-04F4-95E78740EE8B}"/>
                </a:ext>
              </a:extLst>
            </p:cNvPr>
            <p:cNvSpPr/>
            <p:nvPr/>
          </p:nvSpPr>
          <p:spPr>
            <a:xfrm>
              <a:off x="7130837" y="6036422"/>
              <a:ext cx="3048002" cy="6407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chemeClr val="tx1"/>
                  </a:solidFill>
                </a:rPr>
                <a:t>Poor cognitive performance   </a:t>
              </a:r>
            </a:p>
          </p:txBody>
        </p:sp>
        <p:sp>
          <p:nvSpPr>
            <p:cNvPr id="14" name="Rectangle 13">
              <a:extLst>
                <a:ext uri="{FF2B5EF4-FFF2-40B4-BE49-F238E27FC236}">
                  <a16:creationId xmlns:a16="http://schemas.microsoft.com/office/drawing/2014/main" id="{3AE60E3B-3C1C-FE4F-9586-7C5F7C337858}"/>
                </a:ext>
              </a:extLst>
            </p:cNvPr>
            <p:cNvSpPr/>
            <p:nvPr/>
          </p:nvSpPr>
          <p:spPr>
            <a:xfrm>
              <a:off x="7130841" y="5061210"/>
              <a:ext cx="3082409" cy="6407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chemeClr val="tx1"/>
                  </a:solidFill>
                </a:rPr>
                <a:t>Better cognitive performance   </a:t>
              </a:r>
            </a:p>
          </p:txBody>
        </p:sp>
      </p:grpSp>
    </p:spTree>
    <p:extLst>
      <p:ext uri="{BB962C8B-B14F-4D97-AF65-F5344CB8AC3E}">
        <p14:creationId xmlns:p14="http://schemas.microsoft.com/office/powerpoint/2010/main" val="307806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7668-34E0-4268-93D5-DD3FCDDE2536}"/>
              </a:ext>
            </a:extLst>
          </p:cNvPr>
          <p:cNvSpPr>
            <a:spLocks noGrp="1"/>
          </p:cNvSpPr>
          <p:nvPr>
            <p:ph type="title"/>
          </p:nvPr>
        </p:nvSpPr>
        <p:spPr>
          <a:xfrm rot="16200000">
            <a:off x="-2857501" y="2857501"/>
            <a:ext cx="6858002" cy="1143000"/>
          </a:xfrm>
          <a:solidFill>
            <a:srgbClr val="002060"/>
          </a:solidFill>
        </p:spPr>
        <p:txBody>
          <a:bodyPr/>
          <a:lstStyle/>
          <a:p>
            <a:r>
              <a:rPr lang="en-IN" dirty="0">
                <a:solidFill>
                  <a:schemeClr val="bg1"/>
                </a:solidFill>
              </a:rPr>
              <a:t>Illustrative Example 1</a:t>
            </a:r>
          </a:p>
        </p:txBody>
      </p:sp>
      <p:sp>
        <p:nvSpPr>
          <p:cNvPr id="4" name="Slide Number Placeholder 3">
            <a:extLst>
              <a:ext uri="{FF2B5EF4-FFF2-40B4-BE49-F238E27FC236}">
                <a16:creationId xmlns:a16="http://schemas.microsoft.com/office/drawing/2014/main" id="{6D89D709-81F3-480A-B88A-4DBB5BB740ED}"/>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Picture 4">
            <a:extLst>
              <a:ext uri="{FF2B5EF4-FFF2-40B4-BE49-F238E27FC236}">
                <a16:creationId xmlns:a16="http://schemas.microsoft.com/office/drawing/2014/main" id="{E7FE750A-D167-47E2-A9CF-7CC5E0D75118}"/>
              </a:ext>
            </a:extLst>
          </p:cNvPr>
          <p:cNvPicPr/>
          <p:nvPr/>
        </p:nvPicPr>
        <p:blipFill rotWithShape="1">
          <a:blip r:embed="rId2"/>
          <a:srcRect l="4117" b="7754"/>
          <a:stretch/>
        </p:blipFill>
        <p:spPr>
          <a:xfrm>
            <a:off x="1409700" y="132394"/>
            <a:ext cx="6396502" cy="6221298"/>
          </a:xfrm>
          <a:prstGeom prst="rect">
            <a:avLst/>
          </a:prstGeom>
        </p:spPr>
      </p:pic>
      <p:sp>
        <p:nvSpPr>
          <p:cNvPr id="6" name="TextBox 5">
            <a:extLst>
              <a:ext uri="{FF2B5EF4-FFF2-40B4-BE49-F238E27FC236}">
                <a16:creationId xmlns:a16="http://schemas.microsoft.com/office/drawing/2014/main" id="{E3DAD285-A90C-4B91-A522-499BEE71A93B}"/>
              </a:ext>
            </a:extLst>
          </p:cNvPr>
          <p:cNvSpPr txBox="1"/>
          <p:nvPr/>
        </p:nvSpPr>
        <p:spPr>
          <a:xfrm>
            <a:off x="1459345" y="6267291"/>
            <a:ext cx="6096000" cy="338554"/>
          </a:xfrm>
          <a:prstGeom prst="rect">
            <a:avLst/>
          </a:prstGeom>
          <a:noFill/>
        </p:spPr>
        <p:txBody>
          <a:bodyPr wrap="square">
            <a:spAutoFit/>
          </a:bodyPr>
          <a:lstStyle/>
          <a:p>
            <a:pPr algn="ctr"/>
            <a:r>
              <a:rPr lang="en-IN" sz="1600" b="1" dirty="0">
                <a:effectLst/>
                <a:latin typeface="Times New Roman" panose="02020603050405020304" pitchFamily="18" charset="0"/>
                <a:ea typeface="Calibri" panose="020F0502020204030204" pitchFamily="34" charset="0"/>
              </a:rPr>
              <a:t>Fig. </a:t>
            </a:r>
            <a:r>
              <a:rPr lang="en-IN" sz="1600" dirty="0">
                <a:effectLst/>
                <a:latin typeface="Times New Roman" panose="02020603050405020304" pitchFamily="18" charset="0"/>
                <a:ea typeface="Calibri" panose="020F0502020204030204" pitchFamily="34" charset="0"/>
              </a:rPr>
              <a:t>Operator behaviour and alarm occurrences during different trials. </a:t>
            </a:r>
            <a:endParaRPr lang="en-IN" sz="1600" dirty="0"/>
          </a:p>
        </p:txBody>
      </p:sp>
      <p:sp>
        <p:nvSpPr>
          <p:cNvPr id="7" name="Rectangle 6">
            <a:extLst>
              <a:ext uri="{FF2B5EF4-FFF2-40B4-BE49-F238E27FC236}">
                <a16:creationId xmlns:a16="http://schemas.microsoft.com/office/drawing/2014/main" id="{D1A9CF63-3DEA-462F-AB3D-4965E6D46575}"/>
              </a:ext>
            </a:extLst>
          </p:cNvPr>
          <p:cNvSpPr/>
          <p:nvPr/>
        </p:nvSpPr>
        <p:spPr>
          <a:xfrm>
            <a:off x="7518400" y="596914"/>
            <a:ext cx="4266365" cy="10958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Operator uses multiple sliders reflecting the inability to understand the process behaviour, and it results in failure</a:t>
            </a:r>
          </a:p>
        </p:txBody>
      </p:sp>
      <p:sp>
        <p:nvSpPr>
          <p:cNvPr id="8" name="Rectangle 7">
            <a:extLst>
              <a:ext uri="{FF2B5EF4-FFF2-40B4-BE49-F238E27FC236}">
                <a16:creationId xmlns:a16="http://schemas.microsoft.com/office/drawing/2014/main" id="{1E0249C1-4357-4907-BE7B-B1242A45E3B6}"/>
              </a:ext>
            </a:extLst>
          </p:cNvPr>
          <p:cNvSpPr/>
          <p:nvPr/>
        </p:nvSpPr>
        <p:spPr>
          <a:xfrm>
            <a:off x="7555345" y="1944874"/>
            <a:ext cx="4229420" cy="1124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Tries multiple sliders initially but identifies the correct slider towards the end, still fails</a:t>
            </a:r>
          </a:p>
        </p:txBody>
      </p:sp>
      <p:sp>
        <p:nvSpPr>
          <p:cNvPr id="9" name="Rectangle 8">
            <a:extLst>
              <a:ext uri="{FF2B5EF4-FFF2-40B4-BE49-F238E27FC236}">
                <a16:creationId xmlns:a16="http://schemas.microsoft.com/office/drawing/2014/main" id="{8BE0A76B-B705-4DE7-8D4B-2989D96ED78D}"/>
              </a:ext>
            </a:extLst>
          </p:cNvPr>
          <p:cNvSpPr/>
          <p:nvPr/>
        </p:nvSpPr>
        <p:spPr>
          <a:xfrm>
            <a:off x="7555345" y="3429001"/>
            <a:ext cx="4229420" cy="1003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Learns the direction of the correct slider, and succeeds to clear all the alarms</a:t>
            </a:r>
          </a:p>
        </p:txBody>
      </p:sp>
      <p:sp>
        <p:nvSpPr>
          <p:cNvPr id="10" name="Rectangle 9">
            <a:extLst>
              <a:ext uri="{FF2B5EF4-FFF2-40B4-BE49-F238E27FC236}">
                <a16:creationId xmlns:a16="http://schemas.microsoft.com/office/drawing/2014/main" id="{95AC59A4-E687-47C2-9DD2-B69FC2FBA604}"/>
              </a:ext>
            </a:extLst>
          </p:cNvPr>
          <p:cNvSpPr/>
          <p:nvPr/>
        </p:nvSpPr>
        <p:spPr>
          <a:xfrm>
            <a:off x="7639160" y="4593550"/>
            <a:ext cx="4145605" cy="13062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Operator resorts to the smooth movement of the slider, and takes lesser time (45s) to clear the alarm, thus showing  expert behavior</a:t>
            </a:r>
          </a:p>
        </p:txBody>
      </p:sp>
      <p:cxnSp>
        <p:nvCxnSpPr>
          <p:cNvPr id="11" name="Straight Arrow Connector 10">
            <a:extLst>
              <a:ext uri="{FF2B5EF4-FFF2-40B4-BE49-F238E27FC236}">
                <a16:creationId xmlns:a16="http://schemas.microsoft.com/office/drawing/2014/main" id="{BB586E81-C7E3-4562-94CA-AA06BD787C2A}"/>
              </a:ext>
            </a:extLst>
          </p:cNvPr>
          <p:cNvCxnSpPr>
            <a:cxnSpLocks/>
          </p:cNvCxnSpPr>
          <p:nvPr/>
        </p:nvCxnSpPr>
        <p:spPr>
          <a:xfrm>
            <a:off x="7237186" y="1144817"/>
            <a:ext cx="28121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EE2D40C2-9D23-4697-8174-BFA7257A63AF}"/>
              </a:ext>
            </a:extLst>
          </p:cNvPr>
          <p:cNvCxnSpPr>
            <a:cxnSpLocks/>
            <a:endCxn id="8" idx="1"/>
          </p:cNvCxnSpPr>
          <p:nvPr/>
        </p:nvCxnSpPr>
        <p:spPr>
          <a:xfrm>
            <a:off x="7237186" y="2507277"/>
            <a:ext cx="3181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7DD2D977-B5B3-450A-B46B-98C9FB01A708}"/>
              </a:ext>
            </a:extLst>
          </p:cNvPr>
          <p:cNvCxnSpPr>
            <a:cxnSpLocks/>
          </p:cNvCxnSpPr>
          <p:nvPr/>
        </p:nvCxnSpPr>
        <p:spPr>
          <a:xfrm>
            <a:off x="7229763" y="3884236"/>
            <a:ext cx="3255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7997FEB6-B1FD-47E4-AF6E-847A8F48D7EA}"/>
              </a:ext>
            </a:extLst>
          </p:cNvPr>
          <p:cNvCxnSpPr>
            <a:cxnSpLocks/>
            <a:endCxn id="10" idx="1"/>
          </p:cNvCxnSpPr>
          <p:nvPr/>
        </p:nvCxnSpPr>
        <p:spPr>
          <a:xfrm flipV="1">
            <a:off x="7207017" y="5246693"/>
            <a:ext cx="432143" cy="73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284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E0B4-560A-47BB-975A-3FB5E11A89E8}"/>
              </a:ext>
            </a:extLst>
          </p:cNvPr>
          <p:cNvSpPr>
            <a:spLocks noGrp="1"/>
          </p:cNvSpPr>
          <p:nvPr>
            <p:ph type="title"/>
          </p:nvPr>
        </p:nvSpPr>
        <p:spPr>
          <a:solidFill>
            <a:srgbClr val="002060"/>
          </a:solidFill>
        </p:spPr>
        <p:txBody>
          <a:bodyPr/>
          <a:lstStyle/>
          <a:p>
            <a:r>
              <a:rPr lang="en-IN" dirty="0">
                <a:solidFill>
                  <a:schemeClr val="bg1"/>
                </a:solidFill>
              </a:rPr>
              <a:t>Process and Behavioural Metrics</a:t>
            </a:r>
          </a:p>
        </p:txBody>
      </p:sp>
      <p:sp>
        <p:nvSpPr>
          <p:cNvPr id="4" name="Slide Number Placeholder 3">
            <a:extLst>
              <a:ext uri="{FF2B5EF4-FFF2-40B4-BE49-F238E27FC236}">
                <a16:creationId xmlns:a16="http://schemas.microsoft.com/office/drawing/2014/main" id="{B2DEDA4B-CDB7-4C54-A438-B5FEDA05FAD2}"/>
              </a:ext>
            </a:extLst>
          </p:cNvPr>
          <p:cNvSpPr>
            <a:spLocks noGrp="1"/>
          </p:cNvSpPr>
          <p:nvPr>
            <p:ph type="sldNum" sz="quarter" idx="12"/>
          </p:nvPr>
        </p:nvSpPr>
        <p:spPr/>
        <p:txBody>
          <a:bodyPr/>
          <a:lstStyle/>
          <a:p>
            <a:fld id="{4A70A7D3-960A-4ED4-8792-ED1BA95DBDFB}" type="slidenum">
              <a:rPr lang="en-IN" smtClean="0"/>
              <a:t>27</a:t>
            </a:fld>
            <a:endParaRPr lang="en-IN"/>
          </a:p>
        </p:txBody>
      </p:sp>
      <p:pic>
        <p:nvPicPr>
          <p:cNvPr id="5" name="Content Placeholder 4">
            <a:extLst>
              <a:ext uri="{FF2B5EF4-FFF2-40B4-BE49-F238E27FC236}">
                <a16:creationId xmlns:a16="http://schemas.microsoft.com/office/drawing/2014/main" id="{60EAA81E-C405-4DDA-8330-5418575DC67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8255" y="1690688"/>
            <a:ext cx="5535490" cy="4351338"/>
          </a:xfrm>
          <a:prstGeom prst="rect">
            <a:avLst/>
          </a:prstGeom>
          <a:noFill/>
        </p:spPr>
      </p:pic>
      <p:sp>
        <p:nvSpPr>
          <p:cNvPr id="3" name="TextBox 2">
            <a:extLst>
              <a:ext uri="{FF2B5EF4-FFF2-40B4-BE49-F238E27FC236}">
                <a16:creationId xmlns:a16="http://schemas.microsoft.com/office/drawing/2014/main" id="{C12FA3AB-9935-F838-8CA8-14B279A54089}"/>
              </a:ext>
            </a:extLst>
          </p:cNvPr>
          <p:cNvSpPr txBox="1"/>
          <p:nvPr/>
        </p:nvSpPr>
        <p:spPr>
          <a:xfrm>
            <a:off x="1459345" y="6267291"/>
            <a:ext cx="7305964" cy="338554"/>
          </a:xfrm>
          <a:prstGeom prst="rect">
            <a:avLst/>
          </a:prstGeom>
          <a:noFill/>
        </p:spPr>
        <p:txBody>
          <a:bodyPr wrap="square">
            <a:spAutoFit/>
          </a:bodyPr>
          <a:lstStyle/>
          <a:p>
            <a:pPr algn="ctr"/>
            <a:r>
              <a:rPr lang="en-IN" sz="1600" b="1" dirty="0">
                <a:effectLst/>
                <a:latin typeface="Times New Roman" panose="02020603050405020304" pitchFamily="18" charset="0"/>
                <a:ea typeface="Calibri" panose="020F0502020204030204" pitchFamily="34" charset="0"/>
              </a:rPr>
              <a:t>Fig. </a:t>
            </a:r>
            <a:r>
              <a:rPr lang="en-IN" sz="1600" dirty="0">
                <a:effectLst/>
                <a:latin typeface="Times New Roman" panose="02020603050405020304" pitchFamily="18" charset="0"/>
                <a:ea typeface="Calibri" panose="020F0502020204030204" pitchFamily="34" charset="0"/>
              </a:rPr>
              <a:t>Process and behavioural metrics during different trials of an operator</a:t>
            </a:r>
            <a:endParaRPr lang="en-IN" sz="1600" dirty="0"/>
          </a:p>
        </p:txBody>
      </p:sp>
    </p:spTree>
    <p:extLst>
      <p:ext uri="{BB962C8B-B14F-4D97-AF65-F5344CB8AC3E}">
        <p14:creationId xmlns:p14="http://schemas.microsoft.com/office/powerpoint/2010/main" val="1828991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12F9-29AE-4664-9F22-996F9BCC79FE}"/>
              </a:ext>
            </a:extLst>
          </p:cNvPr>
          <p:cNvSpPr>
            <a:spLocks noGrp="1"/>
          </p:cNvSpPr>
          <p:nvPr>
            <p:ph type="title"/>
          </p:nvPr>
        </p:nvSpPr>
        <p:spPr>
          <a:solidFill>
            <a:srgbClr val="002060"/>
          </a:solidFill>
        </p:spPr>
        <p:txBody>
          <a:bodyPr/>
          <a:lstStyle/>
          <a:p>
            <a:r>
              <a:rPr lang="en-IN" b="1" dirty="0">
                <a:solidFill>
                  <a:schemeClr val="bg1"/>
                </a:solidFill>
              </a:rPr>
              <a:t>Cognitive Metric</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CDC0AE-E9C6-44F5-B564-A8BCF9CEAF98}"/>
                  </a:ext>
                </a:extLst>
              </p:cNvPr>
              <p:cNvSpPr>
                <a:spLocks noGrp="1"/>
              </p:cNvSpPr>
              <p:nvPr>
                <p:ph idx="1"/>
              </p:nvPr>
            </p:nvSpPr>
            <p:spPr>
              <a:xfrm>
                <a:off x="838200" y="4286333"/>
                <a:ext cx="10515600" cy="1654124"/>
              </a:xfrm>
            </p:spPr>
            <p:txBody>
              <a:bodyPr/>
              <a:lstStyle/>
              <a:p>
                <a14:m>
                  <m:oMath xmlns:m="http://schemas.openxmlformats.org/officeDocument/2006/math">
                    <m:sSubSup>
                      <m:sSubSupPr>
                        <m:ctrlPr>
                          <a:rPr kumimoji="0" lang="en-IN"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SupPr>
                      <m:e>
                        <m:r>
                          <a:rPr kumimoji="0" lang="en-IN"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𝐶</m:t>
                        </m:r>
                      </m:e>
                      <m:sub>
                        <m:r>
                          <a:rPr kumimoji="0" lang="en-IN"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𝐿</m:t>
                        </m:r>
                      </m:sub>
                      <m:sup>
                        <m:r>
                          <a:rPr kumimoji="0" lang="en-IN"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𝑗</m:t>
                        </m:r>
                      </m:sup>
                    </m:sSubSup>
                  </m:oMath>
                </a14:m>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is lower for failure trials compared to successful trials</a:t>
                </a:r>
              </a:p>
              <a:p>
                <a:pPr marL="285750" indent="-285750"/>
                <a:r>
                  <a:rPr lang="en-IN" sz="2400" dirty="0">
                    <a:ea typeface="Calibri" panose="020F0502020204030204" pitchFamily="34" charset="0"/>
                    <a:cs typeface="Times New Roman" panose="02020603050405020304" pitchFamily="18" charset="0"/>
                  </a:rPr>
                  <a:t>Difference in cluster fraction (</a:t>
                </a:r>
                <a14:m>
                  <m:oMath xmlns:m="http://schemas.openxmlformats.org/officeDocument/2006/math">
                    <m:acc>
                      <m:accPr>
                        <m:chr m:val="̃"/>
                        <m:ctrlPr>
                          <a:rPr lang="en-IN" sz="2400" i="1">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en-IN"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i="1">
                                <a:latin typeface="Cambria Math" panose="02040503050406030204" pitchFamily="18" charset="0"/>
                                <a:ea typeface="Times New Roman" panose="02020603050405020304" pitchFamily="18" charset="0"/>
                                <a:cs typeface="Times New Roman" panose="02020603050405020304" pitchFamily="18" charset="0"/>
                              </a:rPr>
                              <m:t>𝐶</m:t>
                            </m:r>
                          </m:e>
                          <m:sub>
                            <m:r>
                              <a:rPr lang="en-IN" sz="2400" i="1">
                                <a:latin typeface="Cambria Math" panose="02040503050406030204" pitchFamily="18" charset="0"/>
                                <a:ea typeface="Times New Roman" panose="02020603050405020304" pitchFamily="18" charset="0"/>
                                <a:cs typeface="Times New Roman" panose="02020603050405020304" pitchFamily="18" charset="0"/>
                              </a:rPr>
                              <m:t>𝐿</m:t>
                            </m:r>
                          </m:sub>
                        </m:sSub>
                      </m:e>
                    </m:acc>
                    <m:r>
                      <a:rPr lang="en-IN" sz="2400">
                        <a:latin typeface="Cambria Math" panose="02040503050406030204" pitchFamily="18" charset="0"/>
                        <a:ea typeface="Times New Roman" panose="02020603050405020304" pitchFamily="18" charset="0"/>
                        <a:cs typeface="Times New Roman" panose="02020603050405020304" pitchFamily="18" charset="0"/>
                      </a:rPr>
                      <m:t>)</m:t>
                    </m:r>
                  </m:oMath>
                </a14:m>
                <a:r>
                  <a:rPr lang="en-IN" sz="2400" dirty="0">
                    <a:ea typeface="Calibri" panose="020F0502020204030204" pitchFamily="34" charset="0"/>
                    <a:cs typeface="Times New Roman" panose="02020603050405020304" pitchFamily="18" charset="0"/>
                  </a:rPr>
                  <a:t>, time (</a:t>
                </a:r>
                <a14:m>
                  <m:oMath xmlns:m="http://schemas.openxmlformats.org/officeDocument/2006/math">
                    <m:acc>
                      <m:accPr>
                        <m:chr m:val="̃"/>
                        <m:ctrlPr>
                          <a:rPr lang="en-IN" sz="2400" i="1">
                            <a:latin typeface="Cambria Math" panose="02040503050406030204" pitchFamily="18" charset="0"/>
                            <a:ea typeface="Times New Roman" panose="02020603050405020304" pitchFamily="18" charset="0"/>
                            <a:cs typeface="Times New Roman" panose="02020603050405020304" pitchFamily="18" charset="0"/>
                          </a:rPr>
                        </m:ctrlPr>
                      </m:accPr>
                      <m:e>
                        <m:r>
                          <a:rPr lang="en-IN" sz="2400" i="1">
                            <a:latin typeface="Cambria Math" panose="02040503050406030204" pitchFamily="18" charset="0"/>
                            <a:ea typeface="Times New Roman" panose="02020603050405020304" pitchFamily="18" charset="0"/>
                            <a:cs typeface="Times New Roman" panose="02020603050405020304" pitchFamily="18" charset="0"/>
                          </a:rPr>
                          <m:t>𝑇</m:t>
                        </m:r>
                      </m:e>
                    </m:acc>
                    <m:r>
                      <a:rPr lang="en-IN" sz="2400">
                        <a:latin typeface="Cambria Math" panose="02040503050406030204" pitchFamily="18" charset="0"/>
                        <a:ea typeface="Times New Roman" panose="02020603050405020304" pitchFamily="18" charset="0"/>
                        <a:cs typeface="Times New Roman" panose="02020603050405020304" pitchFamily="18" charset="0"/>
                      </a:rPr>
                      <m:t>)</m:t>
                    </m:r>
                  </m:oMath>
                </a14:m>
                <a:r>
                  <a:rPr lang="en-IN" sz="2400" dirty="0">
                    <a:ea typeface="Calibri" panose="020F0502020204030204" pitchFamily="34" charset="0"/>
                    <a:cs typeface="Times New Roman" panose="02020603050405020304" pitchFamily="18" charset="0"/>
                  </a:rPr>
                  <a:t>and integral absolute abnormality (</a:t>
                </a:r>
                <a14:m>
                  <m:oMath xmlns:m="http://schemas.openxmlformats.org/officeDocument/2006/math">
                    <m:r>
                      <a:rPr lang="en-IN" sz="2400">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IN" sz="2400" i="1">
                            <a:latin typeface="Cambria Math" panose="02040503050406030204" pitchFamily="18" charset="0"/>
                            <a:ea typeface="Times New Roman" panose="02020603050405020304" pitchFamily="18" charset="0"/>
                            <a:cs typeface="Times New Roman" panose="02020603050405020304" pitchFamily="18" charset="0"/>
                          </a:rPr>
                        </m:ctrlPr>
                      </m:accPr>
                      <m:e>
                        <m:r>
                          <a:rPr lang="en-IN" sz="2400" i="1">
                            <a:latin typeface="Cambria Math" panose="02040503050406030204" pitchFamily="18" charset="0"/>
                            <a:ea typeface="Times New Roman" panose="02020603050405020304" pitchFamily="18" charset="0"/>
                            <a:cs typeface="Times New Roman" panose="02020603050405020304" pitchFamily="18" charset="0"/>
                          </a:rPr>
                          <m:t>𝐼</m:t>
                        </m:r>
                      </m:e>
                    </m:acc>
                  </m:oMath>
                </a14:m>
                <a:r>
                  <a:rPr lang="en-IN" sz="2400" dirty="0">
                    <a:ea typeface="Times New Roman" panose="02020603050405020304" pitchFamily="18" charset="0"/>
                    <a:cs typeface="Times New Roman" panose="02020603050405020304" pitchFamily="18" charset="0"/>
                  </a:rPr>
                  <a:t>) also show improvement</a:t>
                </a:r>
                <a:endParaRPr lang="en-IN" sz="2400" dirty="0"/>
              </a:p>
              <a:p>
                <a:endParaRPr lang="en-IN" dirty="0"/>
              </a:p>
            </p:txBody>
          </p:sp>
        </mc:Choice>
        <mc:Fallback xmlns="">
          <p:sp>
            <p:nvSpPr>
              <p:cNvPr id="3" name="Content Placeholder 2">
                <a:extLst>
                  <a:ext uri="{FF2B5EF4-FFF2-40B4-BE49-F238E27FC236}">
                    <a16:creationId xmlns:a16="http://schemas.microsoft.com/office/drawing/2014/main" id="{63CDC0AE-E9C6-44F5-B564-A8BCF9CEAF98}"/>
                  </a:ext>
                </a:extLst>
              </p:cNvPr>
              <p:cNvSpPr>
                <a:spLocks noGrp="1" noRot="1" noChangeAspect="1" noMove="1" noResize="1" noEditPoints="1" noAdjustHandles="1" noChangeArrowheads="1" noChangeShapeType="1" noTextEdit="1"/>
              </p:cNvSpPr>
              <p:nvPr>
                <p:ph idx="1"/>
              </p:nvPr>
            </p:nvSpPr>
            <p:spPr>
              <a:xfrm>
                <a:off x="838200" y="4286333"/>
                <a:ext cx="10515600" cy="1654124"/>
              </a:xfrm>
              <a:blipFill>
                <a:blip r:embed="rId2"/>
                <a:stretch>
                  <a:fillRect l="-812" t="-1476" r="-870"/>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01747E91-BF03-4C77-8E20-67FA14FC255B}"/>
              </a:ext>
            </a:extLst>
          </p:cNvPr>
          <p:cNvSpPr>
            <a:spLocks noGrp="1"/>
          </p:cNvSpPr>
          <p:nvPr>
            <p:ph type="sldNum" sz="quarter" idx="12"/>
          </p:nvPr>
        </p:nvSpPr>
        <p:spPr/>
        <p:txBody>
          <a:bodyPr/>
          <a:lstStyle/>
          <a:p>
            <a:fld id="{4A70A7D3-960A-4ED4-8792-ED1BA95DBDFB}" type="slidenum">
              <a:rPr lang="en-IN" smtClean="0"/>
              <a:t>28</a:t>
            </a:fld>
            <a:endParaRPr lang="en-IN"/>
          </a:p>
        </p:txBody>
      </p:sp>
      <p:pic>
        <p:nvPicPr>
          <p:cNvPr id="5" name="Picture 4">
            <a:extLst>
              <a:ext uri="{FF2B5EF4-FFF2-40B4-BE49-F238E27FC236}">
                <a16:creationId xmlns:a16="http://schemas.microsoft.com/office/drawing/2014/main" id="{2A639A48-4D3E-4700-B86E-FC6C25A746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79090" y="1813912"/>
            <a:ext cx="5731510" cy="2254885"/>
          </a:xfrm>
          <a:prstGeom prst="rect">
            <a:avLst/>
          </a:prstGeom>
          <a:noFill/>
        </p:spPr>
      </p:pic>
      <p:sp>
        <p:nvSpPr>
          <p:cNvPr id="6" name="Rectangle 5">
            <a:extLst>
              <a:ext uri="{FF2B5EF4-FFF2-40B4-BE49-F238E27FC236}">
                <a16:creationId xmlns:a16="http://schemas.microsoft.com/office/drawing/2014/main" id="{12EE419A-B60A-4895-91E9-4ECA4C52B3DF}"/>
              </a:ext>
            </a:extLst>
          </p:cNvPr>
          <p:cNvSpPr/>
          <p:nvPr/>
        </p:nvSpPr>
        <p:spPr>
          <a:xfrm>
            <a:off x="838200" y="5899138"/>
            <a:ext cx="10203426" cy="914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0" i="0" u="none" strike="noStrike" kern="1200" cap="none" spc="0" normalizeH="0" baseline="0" noProof="0" dirty="0">
                <a:ln>
                  <a:noFill/>
                </a:ln>
                <a:solidFill>
                  <a:prstClr val="black"/>
                </a:solidFill>
                <a:effectLst/>
                <a:uLnTx/>
                <a:uFillTx/>
                <a:latin typeface="Calibri" panose="020F0502020204030204"/>
                <a:ea typeface="+mn-ea"/>
                <a:cs typeface="+mn-cs"/>
              </a:rPr>
              <a:t>Increase in low energy cluster fraction represents decrease in cognitive workload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0" i="0" u="none" strike="noStrike" kern="1200" cap="none" spc="0" normalizeH="0" baseline="0" noProof="0" dirty="0">
                <a:ln>
                  <a:noFill/>
                </a:ln>
                <a:solidFill>
                  <a:prstClr val="black"/>
                </a:solidFill>
                <a:effectLst/>
                <a:uLnTx/>
                <a:uFillTx/>
                <a:latin typeface="Calibri" panose="020F0502020204030204"/>
                <a:ea typeface="+mn-ea"/>
                <a:cs typeface="+mn-cs"/>
              </a:rPr>
              <a:t>Decrease in cognitive workload reflects improvement in cognitive performance</a:t>
            </a:r>
          </a:p>
        </p:txBody>
      </p:sp>
    </p:spTree>
    <p:extLst>
      <p:ext uri="{BB962C8B-B14F-4D97-AF65-F5344CB8AC3E}">
        <p14:creationId xmlns:p14="http://schemas.microsoft.com/office/powerpoint/2010/main" val="199161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7668-34E0-4268-93D5-DD3FCDDE2536}"/>
              </a:ext>
            </a:extLst>
          </p:cNvPr>
          <p:cNvSpPr>
            <a:spLocks noGrp="1"/>
          </p:cNvSpPr>
          <p:nvPr>
            <p:ph type="title"/>
          </p:nvPr>
        </p:nvSpPr>
        <p:spPr>
          <a:xfrm rot="16200000">
            <a:off x="-2857501" y="2857501"/>
            <a:ext cx="6858002" cy="1143000"/>
          </a:xfrm>
          <a:solidFill>
            <a:srgbClr val="002060"/>
          </a:solidFill>
        </p:spPr>
        <p:txBody>
          <a:bodyPr/>
          <a:lstStyle/>
          <a:p>
            <a:r>
              <a:rPr lang="en-IN" dirty="0">
                <a:solidFill>
                  <a:schemeClr val="bg1"/>
                </a:solidFill>
              </a:rPr>
              <a:t>Illustrative Example 2</a:t>
            </a:r>
          </a:p>
        </p:txBody>
      </p:sp>
      <p:sp>
        <p:nvSpPr>
          <p:cNvPr id="4" name="Slide Number Placeholder 3">
            <a:extLst>
              <a:ext uri="{FF2B5EF4-FFF2-40B4-BE49-F238E27FC236}">
                <a16:creationId xmlns:a16="http://schemas.microsoft.com/office/drawing/2014/main" id="{6D89D709-81F3-480A-B88A-4DBB5BB740ED}"/>
              </a:ext>
            </a:extLst>
          </p:cNvPr>
          <p:cNvSpPr>
            <a:spLocks noGrp="1"/>
          </p:cNvSpPr>
          <p:nvPr>
            <p:ph type="sldNum" sz="quarter" idx="12"/>
          </p:nvPr>
        </p:nvSpPr>
        <p:spPr/>
        <p:txBody>
          <a:bodyPr/>
          <a:lstStyle/>
          <a:p>
            <a:fld id="{B6F15528-21DE-4FAA-801E-634DDDAF4B2B}" type="slidenum">
              <a:rPr lang="en-US" smtClean="0"/>
              <a:pPr/>
              <a:t>29</a:t>
            </a:fld>
            <a:endParaRPr lang="en-US"/>
          </a:p>
        </p:txBody>
      </p:sp>
      <p:pic>
        <p:nvPicPr>
          <p:cNvPr id="5" name="Picture 4">
            <a:extLst>
              <a:ext uri="{FF2B5EF4-FFF2-40B4-BE49-F238E27FC236}">
                <a16:creationId xmlns:a16="http://schemas.microsoft.com/office/drawing/2014/main" id="{A684938F-3CB0-4D55-BE9A-71F6AA9F4C83}"/>
              </a:ext>
            </a:extLst>
          </p:cNvPr>
          <p:cNvPicPr>
            <a:picLocks noChangeAspect="1"/>
          </p:cNvPicPr>
          <p:nvPr/>
        </p:nvPicPr>
        <p:blipFill rotWithShape="1">
          <a:blip r:embed="rId2">
            <a:extLst>
              <a:ext uri="{28A0092B-C50C-407E-A947-70E740481C1C}">
                <a14:useLocalDpi xmlns:a14="http://schemas.microsoft.com/office/drawing/2010/main" val="0"/>
              </a:ext>
            </a:extLst>
          </a:blip>
          <a:srcRect l="4319"/>
          <a:stretch/>
        </p:blipFill>
        <p:spPr bwMode="auto">
          <a:xfrm>
            <a:off x="1415142" y="145907"/>
            <a:ext cx="5934258" cy="6084000"/>
          </a:xfrm>
          <a:prstGeom prst="rect">
            <a:avLst/>
          </a:prstGeom>
          <a:noFill/>
        </p:spPr>
      </p:pic>
      <p:sp>
        <p:nvSpPr>
          <p:cNvPr id="6" name="Rectangle 5">
            <a:extLst>
              <a:ext uri="{FF2B5EF4-FFF2-40B4-BE49-F238E27FC236}">
                <a16:creationId xmlns:a16="http://schemas.microsoft.com/office/drawing/2014/main" id="{C724E1D1-20A3-4403-AB43-65D017E6D4DF}"/>
              </a:ext>
            </a:extLst>
          </p:cNvPr>
          <p:cNvSpPr/>
          <p:nvPr/>
        </p:nvSpPr>
        <p:spPr>
          <a:xfrm>
            <a:off x="7130471" y="304800"/>
            <a:ext cx="4658753" cy="13243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Operator uses two sliders reflecting the difficulty in understanding the process behaviour, but somehow manages to clear all alarms</a:t>
            </a:r>
          </a:p>
        </p:txBody>
      </p:sp>
      <p:sp>
        <p:nvSpPr>
          <p:cNvPr id="7" name="Rectangle 6">
            <a:extLst>
              <a:ext uri="{FF2B5EF4-FFF2-40B4-BE49-F238E27FC236}">
                <a16:creationId xmlns:a16="http://schemas.microsoft.com/office/drawing/2014/main" id="{C120D2D1-3129-488D-B608-FB547BF6F6E0}"/>
              </a:ext>
            </a:extLst>
          </p:cNvPr>
          <p:cNvSpPr/>
          <p:nvPr/>
        </p:nvSpPr>
        <p:spPr>
          <a:xfrm>
            <a:off x="7130472" y="1938750"/>
            <a:ext cx="4658754" cy="10488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Operator starts with the correct slider but moves it in wrong direction initially, and then also plays with another slider</a:t>
            </a:r>
          </a:p>
        </p:txBody>
      </p:sp>
      <p:sp>
        <p:nvSpPr>
          <p:cNvPr id="8" name="Rectangle 7">
            <a:extLst>
              <a:ext uri="{FF2B5EF4-FFF2-40B4-BE49-F238E27FC236}">
                <a16:creationId xmlns:a16="http://schemas.microsoft.com/office/drawing/2014/main" id="{A978E4FB-80D7-4FE9-B289-DB31BEEAD425}"/>
              </a:ext>
            </a:extLst>
          </p:cNvPr>
          <p:cNvSpPr/>
          <p:nvPr/>
        </p:nvSpPr>
        <p:spPr>
          <a:xfrm>
            <a:off x="7130471" y="3414622"/>
            <a:ext cx="4658755" cy="6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Operator uses the correct slider to clear the alarm, but has he really learned?</a:t>
            </a:r>
          </a:p>
        </p:txBody>
      </p:sp>
      <p:sp>
        <p:nvSpPr>
          <p:cNvPr id="9" name="Rectangle 8">
            <a:extLst>
              <a:ext uri="{FF2B5EF4-FFF2-40B4-BE49-F238E27FC236}">
                <a16:creationId xmlns:a16="http://schemas.microsoft.com/office/drawing/2014/main" id="{2C25DBE4-B941-4259-AED1-5B63C138CD51}"/>
              </a:ext>
            </a:extLst>
          </p:cNvPr>
          <p:cNvSpPr/>
          <p:nvPr/>
        </p:nvSpPr>
        <p:spPr>
          <a:xfrm>
            <a:off x="7130473" y="4238156"/>
            <a:ext cx="4658756" cy="16531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2000" tIns="288000" rIns="0" rtlCol="0" anchor="ctr"/>
          <a:lstStyle/>
          <a:p>
            <a:pPr marL="285750" indent="-285750">
              <a:buFont typeface="Arial" panose="020B0604020202020204" pitchFamily="34" charset="0"/>
              <a:buChar char="•"/>
            </a:pPr>
            <a:r>
              <a:rPr lang="en-IN" sz="2000" dirty="0">
                <a:solidFill>
                  <a:schemeClr val="tx1"/>
                </a:solidFill>
              </a:rPr>
              <a:t>Operator starts with the correct slider but moves it in wrong direction, and then resorts to the use of multiple sliders</a:t>
            </a:r>
          </a:p>
          <a:p>
            <a:pPr marL="285750" indent="-285750">
              <a:buFont typeface="Arial" panose="020B0604020202020204" pitchFamily="34" charset="0"/>
              <a:buChar char="•"/>
            </a:pPr>
            <a:r>
              <a:rPr lang="en-IN" sz="2000" dirty="0">
                <a:solidFill>
                  <a:schemeClr val="tx1"/>
                </a:solidFill>
              </a:rPr>
              <a:t>Fails to clear the alarms which he had cleared in previous trials</a:t>
            </a:r>
          </a:p>
          <a:p>
            <a:pPr algn="ctr"/>
            <a:endParaRPr lang="en-IN" dirty="0">
              <a:solidFill>
                <a:schemeClr val="tx1"/>
              </a:solidFill>
            </a:endParaRPr>
          </a:p>
        </p:txBody>
      </p:sp>
      <p:cxnSp>
        <p:nvCxnSpPr>
          <p:cNvPr id="10" name="Straight Arrow Connector 9">
            <a:extLst>
              <a:ext uri="{FF2B5EF4-FFF2-40B4-BE49-F238E27FC236}">
                <a16:creationId xmlns:a16="http://schemas.microsoft.com/office/drawing/2014/main" id="{926EEE60-FC46-43C8-8BCB-BE076918D8A3}"/>
              </a:ext>
            </a:extLst>
          </p:cNvPr>
          <p:cNvCxnSpPr>
            <a:cxnSpLocks/>
          </p:cNvCxnSpPr>
          <p:nvPr/>
        </p:nvCxnSpPr>
        <p:spPr>
          <a:xfrm>
            <a:off x="6781800" y="937512"/>
            <a:ext cx="3486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732A62B-39B9-4767-A8D8-79CD2E8D39FE}"/>
              </a:ext>
            </a:extLst>
          </p:cNvPr>
          <p:cNvCxnSpPr>
            <a:cxnSpLocks/>
          </p:cNvCxnSpPr>
          <p:nvPr/>
        </p:nvCxnSpPr>
        <p:spPr>
          <a:xfrm>
            <a:off x="6781800" y="2463180"/>
            <a:ext cx="34867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B7D52A9A-4282-4B0C-B303-8B372659FCAC}"/>
              </a:ext>
            </a:extLst>
          </p:cNvPr>
          <p:cNvCxnSpPr>
            <a:cxnSpLocks/>
          </p:cNvCxnSpPr>
          <p:nvPr/>
        </p:nvCxnSpPr>
        <p:spPr>
          <a:xfrm>
            <a:off x="6781800" y="3713725"/>
            <a:ext cx="3486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6D69BEAE-9EA4-41E2-9752-E21A0A824BFB}"/>
              </a:ext>
            </a:extLst>
          </p:cNvPr>
          <p:cNvCxnSpPr>
            <a:cxnSpLocks/>
          </p:cNvCxnSpPr>
          <p:nvPr/>
        </p:nvCxnSpPr>
        <p:spPr>
          <a:xfrm flipV="1">
            <a:off x="6777181" y="5072188"/>
            <a:ext cx="353291" cy="78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FC78AED7-2747-433C-806A-156245683307}"/>
              </a:ext>
            </a:extLst>
          </p:cNvPr>
          <p:cNvSpPr txBox="1"/>
          <p:nvPr/>
        </p:nvSpPr>
        <p:spPr>
          <a:xfrm>
            <a:off x="1384792" y="6091514"/>
            <a:ext cx="6096000" cy="338554"/>
          </a:xfrm>
          <a:prstGeom prst="rect">
            <a:avLst/>
          </a:prstGeom>
          <a:noFill/>
        </p:spPr>
        <p:txBody>
          <a:bodyPr wrap="square">
            <a:spAutoFit/>
          </a:bodyPr>
          <a:lstStyle/>
          <a:p>
            <a:pPr algn="ctr"/>
            <a:r>
              <a:rPr lang="en-IN" sz="1600" b="1" dirty="0">
                <a:effectLst/>
                <a:latin typeface="Times New Roman" panose="02020603050405020304" pitchFamily="18" charset="0"/>
                <a:ea typeface="Calibri" panose="020F0502020204030204" pitchFamily="34" charset="0"/>
              </a:rPr>
              <a:t>Fig. </a:t>
            </a:r>
            <a:r>
              <a:rPr lang="en-IN" sz="1600" dirty="0">
                <a:effectLst/>
                <a:latin typeface="Times New Roman" panose="02020603050405020304" pitchFamily="18" charset="0"/>
                <a:ea typeface="Calibri" panose="020F0502020204030204" pitchFamily="34" charset="0"/>
              </a:rPr>
              <a:t>Operator behaviour and alarm occurrences during different trials. </a:t>
            </a:r>
            <a:endParaRPr lang="en-IN" sz="1600" dirty="0"/>
          </a:p>
        </p:txBody>
      </p:sp>
    </p:spTree>
    <p:extLst>
      <p:ext uri="{BB962C8B-B14F-4D97-AF65-F5344CB8AC3E}">
        <p14:creationId xmlns:p14="http://schemas.microsoft.com/office/powerpoint/2010/main" val="9994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algn="l"/>
            <a:r>
              <a:rPr lang="en-US" dirty="0">
                <a:solidFill>
                  <a:schemeClr val="bg1"/>
                </a:solidFill>
              </a:rPr>
              <a:t>Human Factors</a:t>
            </a:r>
          </a:p>
        </p:txBody>
      </p:sp>
      <p:sp>
        <p:nvSpPr>
          <p:cNvPr id="3" name="Content Placeholder 2"/>
          <p:cNvSpPr>
            <a:spLocks noGrp="1"/>
          </p:cNvSpPr>
          <p:nvPr>
            <p:ph idx="1"/>
          </p:nvPr>
        </p:nvSpPr>
        <p:spPr>
          <a:xfrm>
            <a:off x="838200" y="1825625"/>
            <a:ext cx="10515600" cy="788266"/>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Human factors (HF) is a scientific discipline that is concerned with the </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understanding of interactions of people with other elements of the work system</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 in order to optimize their well-being and overall system performance (IEA Council, 2019)</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3</a:t>
            </a:fld>
            <a:endParaRPr lang="en-US">
              <a:solidFill>
                <a:prstClr val="black">
                  <a:tint val="75000"/>
                </a:prstClr>
              </a:solidFill>
              <a:latin typeface="Calibri"/>
            </a:endParaRPr>
          </a:p>
        </p:txBody>
      </p:sp>
      <p:sp>
        <p:nvSpPr>
          <p:cNvPr id="6" name="TextBox 5">
            <a:extLst>
              <a:ext uri="{FF2B5EF4-FFF2-40B4-BE49-F238E27FC236}">
                <a16:creationId xmlns:a16="http://schemas.microsoft.com/office/drawing/2014/main" id="{DC242264-4AFF-4FE1-87EF-C28D825CDEF9}"/>
              </a:ext>
            </a:extLst>
          </p:cNvPr>
          <p:cNvSpPr txBox="1"/>
          <p:nvPr/>
        </p:nvSpPr>
        <p:spPr>
          <a:xfrm>
            <a:off x="720438" y="6262969"/>
            <a:ext cx="9374908" cy="276999"/>
          </a:xfrm>
          <a:prstGeom prst="rect">
            <a:avLst/>
          </a:prstGeom>
          <a:noFill/>
        </p:spPr>
        <p:txBody>
          <a:bodyPr wrap="square">
            <a:spAutoFit/>
          </a:bodyPr>
          <a:lstStyle/>
          <a:p>
            <a:r>
              <a:rPr lang="en-US" sz="1200" dirty="0">
                <a:solidFill>
                  <a:srgbClr val="000000"/>
                </a:solidFill>
                <a:effectLst/>
                <a:latin typeface="Times New Roman" panose="02020603050405020304" pitchFamily="18" charset="0"/>
                <a:ea typeface="Calibri" panose="020F0502020204030204" pitchFamily="34" charset="0"/>
              </a:rPr>
              <a:t>IEA. (2021). Definitions, Domains of Specialization, Systemic Approach. </a:t>
            </a:r>
            <a:r>
              <a:rPr lang="en-US" sz="12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3"/>
              </a:rPr>
              <a:t>https://iea.cc/definition-and-domains-of-ergonomics/</a:t>
            </a:r>
            <a:r>
              <a:rPr lang="en-US" sz="1200" dirty="0">
                <a:solidFill>
                  <a:srgbClr val="000000"/>
                </a:solidFill>
                <a:effectLst/>
                <a:latin typeface="Times New Roman" panose="02020603050405020304" pitchFamily="18" charset="0"/>
                <a:ea typeface="Calibri" panose="020F0502020204030204" pitchFamily="34" charset="0"/>
              </a:rPr>
              <a:t> </a:t>
            </a:r>
            <a:endParaRPr lang="en-US" sz="1200" dirty="0"/>
          </a:p>
        </p:txBody>
      </p:sp>
      <p:pic>
        <p:nvPicPr>
          <p:cNvPr id="2052" name="Picture 6">
            <a:extLst>
              <a:ext uri="{FF2B5EF4-FFF2-40B4-BE49-F238E27FC236}">
                <a16:creationId xmlns:a16="http://schemas.microsoft.com/office/drawing/2014/main" id="{8608C55F-E567-D093-FF50-AA3006271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55849"/>
            <a:ext cx="4537364" cy="31061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629869A8-46C8-A1EB-13B6-2A51F60141C3}"/>
              </a:ext>
            </a:extLst>
          </p:cNvPr>
          <p:cNvSpPr>
            <a:spLocks noChangeArrowheads="1"/>
          </p:cNvSpPr>
          <p:nvPr/>
        </p:nvSpPr>
        <p:spPr bwMode="auto">
          <a:xfrm>
            <a:off x="838200" y="5829162"/>
            <a:ext cx="4076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 A basic representation of human factors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49CD3C45-1D59-3689-27AF-A983FAF00628}"/>
              </a:ext>
            </a:extLst>
          </p:cNvPr>
          <p:cNvSpPr/>
          <p:nvPr/>
        </p:nvSpPr>
        <p:spPr>
          <a:xfrm>
            <a:off x="8257308" y="1690688"/>
            <a:ext cx="3177309" cy="41384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Top ten key issues in hazardous industries (HSE, 2022):</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Managing Human Error</a:t>
            </a:r>
          </a:p>
          <a:p>
            <a:pPr marL="285750" indent="-285750">
              <a:buFont typeface="Arial" panose="020B0604020202020204" pitchFamily="34" charset="0"/>
              <a:buChar char="•"/>
            </a:pPr>
            <a:r>
              <a:rPr lang="en-US" dirty="0">
                <a:solidFill>
                  <a:schemeClr val="tx1"/>
                </a:solidFill>
              </a:rPr>
              <a:t>Training and Competence</a:t>
            </a:r>
          </a:p>
          <a:p>
            <a:pPr marL="285750" indent="-285750">
              <a:buFont typeface="Arial" panose="020B0604020202020204" pitchFamily="34" charset="0"/>
              <a:buChar char="•"/>
            </a:pPr>
            <a:r>
              <a:rPr lang="en-US" dirty="0">
                <a:solidFill>
                  <a:schemeClr val="tx1"/>
                </a:solidFill>
              </a:rPr>
              <a:t>Workload</a:t>
            </a:r>
          </a:p>
          <a:p>
            <a:pPr marL="285750" indent="-285750">
              <a:buFont typeface="Arial" panose="020B0604020202020204" pitchFamily="34" charset="0"/>
              <a:buChar char="•"/>
            </a:pPr>
            <a:r>
              <a:rPr lang="en-US" dirty="0">
                <a:solidFill>
                  <a:schemeClr val="tx1"/>
                </a:solidFill>
              </a:rPr>
              <a:t>…</a:t>
            </a:r>
          </a:p>
        </p:txBody>
      </p:sp>
      <p:sp>
        <p:nvSpPr>
          <p:cNvPr id="11" name="TextBox 10">
            <a:extLst>
              <a:ext uri="{FF2B5EF4-FFF2-40B4-BE49-F238E27FC236}">
                <a16:creationId xmlns:a16="http://schemas.microsoft.com/office/drawing/2014/main" id="{958200BA-1C05-0AC9-F1B2-A92CA23C8F5C}"/>
              </a:ext>
            </a:extLst>
          </p:cNvPr>
          <p:cNvSpPr txBox="1"/>
          <p:nvPr/>
        </p:nvSpPr>
        <p:spPr>
          <a:xfrm>
            <a:off x="720437" y="6462960"/>
            <a:ext cx="6720336" cy="276999"/>
          </a:xfrm>
          <a:prstGeom prst="rect">
            <a:avLst/>
          </a:prstGeom>
          <a:noFill/>
        </p:spPr>
        <p:txBody>
          <a:bodyPr wrap="square">
            <a:spAutoFit/>
          </a:bodyPr>
          <a:lstStyle/>
          <a:p>
            <a:r>
              <a:rPr lang="en-US" sz="1200" dirty="0">
                <a:solidFill>
                  <a:srgbClr val="000000"/>
                </a:solidFill>
                <a:effectLst/>
                <a:latin typeface="Times New Roman" panose="02020603050405020304" pitchFamily="18" charset="0"/>
                <a:ea typeface="Calibri" panose="020F0502020204030204" pitchFamily="34" charset="0"/>
              </a:rPr>
              <a:t>HSE (2022b). Introducing key topics. </a:t>
            </a:r>
            <a:r>
              <a:rPr lang="en-US" sz="12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5"/>
              </a:rPr>
              <a:t>https://www.hse.gov.uk/humanfactors/top-ten.htm</a:t>
            </a:r>
            <a:r>
              <a:rPr lang="en-US" sz="12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rPr>
              <a:t> </a:t>
            </a:r>
            <a:r>
              <a:rPr lang="en-US" sz="1200" dirty="0">
                <a:solidFill>
                  <a:srgbClr val="000000"/>
                </a:solidFill>
                <a:effectLst/>
                <a:latin typeface="Times New Roman" panose="02020603050405020304" pitchFamily="18" charset="0"/>
                <a:ea typeface="Calibri" panose="020F0502020204030204" pitchFamily="34" charset="0"/>
              </a:rPr>
              <a:t> </a:t>
            </a:r>
            <a:endParaRPr lang="en-US" sz="1200" dirty="0"/>
          </a:p>
        </p:txBody>
      </p:sp>
    </p:spTree>
    <p:extLst>
      <p:ext uri="{BB962C8B-B14F-4D97-AF65-F5344CB8AC3E}">
        <p14:creationId xmlns:p14="http://schemas.microsoft.com/office/powerpoint/2010/main" val="2923489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12F9-29AE-4664-9F22-996F9BCC79FE}"/>
              </a:ext>
            </a:extLst>
          </p:cNvPr>
          <p:cNvSpPr>
            <a:spLocks noGrp="1"/>
          </p:cNvSpPr>
          <p:nvPr>
            <p:ph type="title"/>
          </p:nvPr>
        </p:nvSpPr>
        <p:spPr>
          <a:solidFill>
            <a:srgbClr val="002060"/>
          </a:solidFill>
        </p:spPr>
        <p:txBody>
          <a:bodyPr/>
          <a:lstStyle/>
          <a:p>
            <a:r>
              <a:rPr lang="en-IN" b="1" dirty="0">
                <a:solidFill>
                  <a:schemeClr val="bg1"/>
                </a:solidFill>
              </a:rPr>
              <a:t>Cognitive Metric</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CDC0AE-E9C6-44F5-B564-A8BCF9CEAF98}"/>
                  </a:ext>
                </a:extLst>
              </p:cNvPr>
              <p:cNvSpPr>
                <a:spLocks noGrp="1"/>
              </p:cNvSpPr>
              <p:nvPr>
                <p:ph idx="1"/>
              </p:nvPr>
            </p:nvSpPr>
            <p:spPr>
              <a:xfrm>
                <a:off x="838200" y="1930192"/>
                <a:ext cx="5778910" cy="3532085"/>
              </a:xfrm>
            </p:spPr>
            <p:txBody>
              <a:bodyPr>
                <a:normAutofit lnSpcReduction="10000"/>
              </a:bodyPr>
              <a:lstStyle/>
              <a:p>
                <a:pPr marL="285750" indent="-285750">
                  <a:buFont typeface="Arial" panose="020B0604020202020204" pitchFamily="34" charset="0"/>
                  <a:buChar char="•"/>
                </a:pPr>
                <a:r>
                  <a:rPr lang="en-IN" sz="2800" dirty="0">
                    <a:solidFill>
                      <a:schemeClr val="tx1"/>
                    </a:solidFill>
                  </a:rPr>
                  <a:t>From trials 3 to 5, the operator clears all the alarms, but his cognitive workload is still increasing (as reflected by decrease in </a:t>
                </a:r>
                <a14:m>
                  <m:oMath xmlns:m="http://schemas.openxmlformats.org/officeDocument/2006/math">
                    <m:sSubSup>
                      <m:sSubSupPr>
                        <m:ctrlPr>
                          <a:rPr kumimoji="0" lang="en-IN"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SupPr>
                      <m:e>
                        <m:r>
                          <a:rPr kumimoji="0" lang="en-IN"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𝐶</m:t>
                        </m:r>
                      </m:e>
                      <m:sub>
                        <m:r>
                          <a:rPr kumimoji="0" lang="en-IN"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𝐿</m:t>
                        </m:r>
                      </m:sub>
                      <m:sup>
                        <m:r>
                          <a:rPr kumimoji="0" lang="en-IN"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𝑗</m:t>
                        </m:r>
                      </m:sup>
                    </m:sSubSup>
                  </m:oMath>
                </a14:m>
                <a:r>
                  <a:rPr lang="en-IN" sz="2800" dirty="0">
                    <a:solidFill>
                      <a:schemeClr val="tx1"/>
                    </a:solidFill>
                  </a:rPr>
                  <a:t>)</a:t>
                </a:r>
              </a:p>
              <a:p>
                <a:pPr marL="285750" indent="-285750">
                  <a:buFont typeface="Arial" panose="020B0604020202020204" pitchFamily="34" charset="0"/>
                  <a:buChar char="•"/>
                </a:pPr>
                <a:endParaRPr lang="en-IN" sz="2800" dirty="0">
                  <a:solidFill>
                    <a:schemeClr val="tx1"/>
                  </a:solidFill>
                </a:endParaRPr>
              </a:p>
              <a:p>
                <a:pPr marL="285750" indent="-285750">
                  <a:buFont typeface="Arial" panose="020B0604020202020204" pitchFamily="34" charset="0"/>
                  <a:buChar char="•"/>
                </a:pPr>
                <a:r>
                  <a:rPr lang="en-IN" sz="2800" dirty="0">
                    <a:solidFill>
                      <a:schemeClr val="tx1"/>
                    </a:solidFill>
                  </a:rPr>
                  <a:t>In trial 6, the operator surprisingly fails, reflecting possible absence of complete learning during the previous trials</a:t>
                </a:r>
              </a:p>
              <a:p>
                <a:endParaRPr lang="en-IN" dirty="0"/>
              </a:p>
            </p:txBody>
          </p:sp>
        </mc:Choice>
        <mc:Fallback xmlns="">
          <p:sp>
            <p:nvSpPr>
              <p:cNvPr id="3" name="Content Placeholder 2">
                <a:extLst>
                  <a:ext uri="{FF2B5EF4-FFF2-40B4-BE49-F238E27FC236}">
                    <a16:creationId xmlns:a16="http://schemas.microsoft.com/office/drawing/2014/main" id="{63CDC0AE-E9C6-44F5-B564-A8BCF9CEAF98}"/>
                  </a:ext>
                </a:extLst>
              </p:cNvPr>
              <p:cNvSpPr>
                <a:spLocks noGrp="1" noRot="1" noChangeAspect="1" noMove="1" noResize="1" noEditPoints="1" noAdjustHandles="1" noChangeArrowheads="1" noChangeShapeType="1" noTextEdit="1"/>
              </p:cNvSpPr>
              <p:nvPr>
                <p:ph idx="1"/>
              </p:nvPr>
            </p:nvSpPr>
            <p:spPr>
              <a:xfrm>
                <a:off x="838200" y="1930192"/>
                <a:ext cx="5778910" cy="3532085"/>
              </a:xfrm>
              <a:blipFill>
                <a:blip r:embed="rId2"/>
                <a:stretch>
                  <a:fillRect l="-1901" t="-3972" r="-950" b="-4145"/>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01747E91-BF03-4C77-8E20-67FA14FC255B}"/>
              </a:ext>
            </a:extLst>
          </p:cNvPr>
          <p:cNvSpPr>
            <a:spLocks noGrp="1"/>
          </p:cNvSpPr>
          <p:nvPr>
            <p:ph type="sldNum" sz="quarter" idx="12"/>
          </p:nvPr>
        </p:nvSpPr>
        <p:spPr/>
        <p:txBody>
          <a:bodyPr/>
          <a:lstStyle/>
          <a:p>
            <a:fld id="{4A70A7D3-960A-4ED4-8792-ED1BA95DBDFB}" type="slidenum">
              <a:rPr lang="en-IN" smtClean="0"/>
              <a:t>30</a:t>
            </a:fld>
            <a:endParaRPr lang="en-IN"/>
          </a:p>
        </p:txBody>
      </p:sp>
      <p:sp>
        <p:nvSpPr>
          <p:cNvPr id="6" name="Rectangle 5">
            <a:extLst>
              <a:ext uri="{FF2B5EF4-FFF2-40B4-BE49-F238E27FC236}">
                <a16:creationId xmlns:a16="http://schemas.microsoft.com/office/drawing/2014/main" id="{1483CC8B-2399-48E4-9295-3AC22B7AD45C}"/>
              </a:ext>
            </a:extLst>
          </p:cNvPr>
          <p:cNvSpPr/>
          <p:nvPr/>
        </p:nvSpPr>
        <p:spPr>
          <a:xfrm>
            <a:off x="1325564" y="5812989"/>
            <a:ext cx="10414151" cy="9084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400" dirty="0">
                <a:solidFill>
                  <a:schemeClr val="tx1"/>
                </a:solidFill>
              </a:rPr>
              <a:t>High energy cluster fraction can capture absence of learning</a:t>
            </a:r>
          </a:p>
        </p:txBody>
      </p:sp>
      <p:sp>
        <p:nvSpPr>
          <p:cNvPr id="7" name="Rectangle 6">
            <a:extLst>
              <a:ext uri="{FF2B5EF4-FFF2-40B4-BE49-F238E27FC236}">
                <a16:creationId xmlns:a16="http://schemas.microsoft.com/office/drawing/2014/main" id="{A73ED4B1-AB66-4244-8C2D-875D608BAB1B}"/>
              </a:ext>
            </a:extLst>
          </p:cNvPr>
          <p:cNvSpPr/>
          <p:nvPr/>
        </p:nvSpPr>
        <p:spPr>
          <a:xfrm>
            <a:off x="1385455" y="3545916"/>
            <a:ext cx="9868908" cy="2027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IN" sz="2400" dirty="0">
              <a:solidFill>
                <a:schemeClr val="tx1"/>
              </a:solidFill>
            </a:endParaRPr>
          </a:p>
        </p:txBody>
      </p:sp>
      <p:pic>
        <p:nvPicPr>
          <p:cNvPr id="8" name="Picture 7">
            <a:extLst>
              <a:ext uri="{FF2B5EF4-FFF2-40B4-BE49-F238E27FC236}">
                <a16:creationId xmlns:a16="http://schemas.microsoft.com/office/drawing/2014/main" id="{97E64150-B4BD-4852-8065-E049B6750590}"/>
              </a:ext>
            </a:extLst>
          </p:cNvPr>
          <p:cNvPicPr/>
          <p:nvPr/>
        </p:nvPicPr>
        <p:blipFill rotWithShape="1">
          <a:blip r:embed="rId3">
            <a:extLst>
              <a:ext uri="{28A0092B-C50C-407E-A947-70E740481C1C}">
                <a14:useLocalDpi xmlns:a14="http://schemas.microsoft.com/office/drawing/2010/main" val="0"/>
              </a:ext>
            </a:extLst>
          </a:blip>
          <a:srcRect r="51372"/>
          <a:stretch/>
        </p:blipFill>
        <p:spPr bwMode="auto">
          <a:xfrm>
            <a:off x="7079226" y="1927467"/>
            <a:ext cx="4175137" cy="3372119"/>
          </a:xfrm>
          <a:prstGeom prst="rect">
            <a:avLst/>
          </a:prstGeom>
          <a:noFill/>
        </p:spPr>
      </p:pic>
    </p:spTree>
    <p:extLst>
      <p:ext uri="{BB962C8B-B14F-4D97-AF65-F5344CB8AC3E}">
        <p14:creationId xmlns:p14="http://schemas.microsoft.com/office/powerpoint/2010/main" val="1000891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12F9-29AE-4664-9F22-996F9BCC79FE}"/>
              </a:ext>
            </a:extLst>
          </p:cNvPr>
          <p:cNvSpPr>
            <a:spLocks noGrp="1"/>
          </p:cNvSpPr>
          <p:nvPr>
            <p:ph type="title"/>
          </p:nvPr>
        </p:nvSpPr>
        <p:spPr>
          <a:solidFill>
            <a:srgbClr val="002060"/>
          </a:solidFill>
        </p:spPr>
        <p:txBody>
          <a:bodyPr/>
          <a:lstStyle/>
          <a:p>
            <a:r>
              <a:rPr lang="en-IN" b="1" dirty="0">
                <a:solidFill>
                  <a:schemeClr val="bg1"/>
                </a:solidFill>
              </a:rPr>
              <a:t>Summary</a:t>
            </a:r>
            <a:endParaRPr lang="en-IN" dirty="0"/>
          </a:p>
        </p:txBody>
      </p:sp>
      <p:sp>
        <p:nvSpPr>
          <p:cNvPr id="4" name="Slide Number Placeholder 3">
            <a:extLst>
              <a:ext uri="{FF2B5EF4-FFF2-40B4-BE49-F238E27FC236}">
                <a16:creationId xmlns:a16="http://schemas.microsoft.com/office/drawing/2014/main" id="{01747E91-BF03-4C77-8E20-67FA14FC255B}"/>
              </a:ext>
            </a:extLst>
          </p:cNvPr>
          <p:cNvSpPr>
            <a:spLocks noGrp="1"/>
          </p:cNvSpPr>
          <p:nvPr>
            <p:ph type="sldNum" sz="quarter" idx="12"/>
          </p:nvPr>
        </p:nvSpPr>
        <p:spPr/>
        <p:txBody>
          <a:bodyPr/>
          <a:lstStyle/>
          <a:p>
            <a:fld id="{4A70A7D3-960A-4ED4-8792-ED1BA95DBDFB}" type="slidenum">
              <a:rPr lang="en-IN" smtClean="0"/>
              <a:t>31</a:t>
            </a:fld>
            <a:endParaRPr lang="en-IN"/>
          </a:p>
        </p:txBody>
      </p:sp>
      <p:sp>
        <p:nvSpPr>
          <p:cNvPr id="7" name="Content Placeholder 2">
            <a:extLst>
              <a:ext uri="{FF2B5EF4-FFF2-40B4-BE49-F238E27FC236}">
                <a16:creationId xmlns:a16="http://schemas.microsoft.com/office/drawing/2014/main" id="{4758E901-100A-499B-8C4A-3DEEEF9A7A4B}"/>
              </a:ext>
            </a:extLst>
          </p:cNvPr>
          <p:cNvSpPr>
            <a:spLocks noGrp="1"/>
          </p:cNvSpPr>
          <p:nvPr>
            <p:ph idx="1"/>
          </p:nvPr>
        </p:nvSpPr>
        <p:spPr>
          <a:xfrm>
            <a:off x="838200" y="4992333"/>
            <a:ext cx="10515600" cy="1184629"/>
          </a:xfrm>
        </p:spPr>
        <p:txBody>
          <a:bodyPr>
            <a:noAutofit/>
          </a:bodyPr>
          <a:lstStyle/>
          <a:p>
            <a:pPr algn="just" defTabSz="4175125">
              <a:lnSpc>
                <a:spcPct val="150000"/>
              </a:lnSpc>
              <a:defRPr/>
            </a:pPr>
            <a:r>
              <a:rPr lang="en-US" sz="1600" dirty="0"/>
              <a:t>Advanced Training assessment for improved safety</a:t>
            </a:r>
          </a:p>
          <a:p>
            <a:pPr algn="just" defTabSz="4175125">
              <a:lnSpc>
                <a:spcPct val="150000"/>
              </a:lnSpc>
              <a:defRPr/>
            </a:pPr>
            <a:r>
              <a:rPr lang="en-US" sz="1600" dirty="0"/>
              <a:t>Paves way for designing individual-centric training programs</a:t>
            </a:r>
          </a:p>
          <a:p>
            <a:endParaRPr lang="en-IN" sz="2200" dirty="0"/>
          </a:p>
        </p:txBody>
      </p:sp>
      <p:grpSp>
        <p:nvGrpSpPr>
          <p:cNvPr id="3" name="Group 2">
            <a:extLst>
              <a:ext uri="{FF2B5EF4-FFF2-40B4-BE49-F238E27FC236}">
                <a16:creationId xmlns:a16="http://schemas.microsoft.com/office/drawing/2014/main" id="{0E714F1D-5B2C-03CD-E6C8-26034B4BE745}"/>
              </a:ext>
            </a:extLst>
          </p:cNvPr>
          <p:cNvGrpSpPr/>
          <p:nvPr/>
        </p:nvGrpSpPr>
        <p:grpSpPr>
          <a:xfrm>
            <a:off x="1219737" y="1870076"/>
            <a:ext cx="9165027" cy="2800668"/>
            <a:chOff x="3781887" y="4153957"/>
            <a:chExt cx="6785125" cy="1731938"/>
          </a:xfrm>
        </p:grpSpPr>
        <p:sp>
          <p:nvSpPr>
            <p:cNvPr id="5" name="Rectangle 4">
              <a:extLst>
                <a:ext uri="{FF2B5EF4-FFF2-40B4-BE49-F238E27FC236}">
                  <a16:creationId xmlns:a16="http://schemas.microsoft.com/office/drawing/2014/main" id="{03503BA1-487F-DA2C-7C91-6969F107AEB1}"/>
                </a:ext>
              </a:extLst>
            </p:cNvPr>
            <p:cNvSpPr/>
            <p:nvPr/>
          </p:nvSpPr>
          <p:spPr>
            <a:xfrm>
              <a:off x="6498454" y="4344625"/>
              <a:ext cx="1464816" cy="5155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Operator training</a:t>
              </a:r>
            </a:p>
          </p:txBody>
        </p:sp>
        <p:sp>
          <p:nvSpPr>
            <p:cNvPr id="6" name="Rectangle 5">
              <a:extLst>
                <a:ext uri="{FF2B5EF4-FFF2-40B4-BE49-F238E27FC236}">
                  <a16:creationId xmlns:a16="http://schemas.microsoft.com/office/drawing/2014/main" id="{6B8D9308-997F-48BA-26FB-56E9D20BBF1A}"/>
                </a:ext>
              </a:extLst>
            </p:cNvPr>
            <p:cNvSpPr/>
            <p:nvPr/>
          </p:nvSpPr>
          <p:spPr>
            <a:xfrm>
              <a:off x="6498454" y="5370341"/>
              <a:ext cx="1551334" cy="5155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Cognitive behavior based data analytics</a:t>
              </a:r>
            </a:p>
          </p:txBody>
        </p:sp>
        <p:sp>
          <p:nvSpPr>
            <p:cNvPr id="8" name="Oval 7">
              <a:extLst>
                <a:ext uri="{FF2B5EF4-FFF2-40B4-BE49-F238E27FC236}">
                  <a16:creationId xmlns:a16="http://schemas.microsoft.com/office/drawing/2014/main" id="{247E62FF-67CD-D4A9-7424-A002ACEEA7E1}"/>
                </a:ext>
              </a:extLst>
            </p:cNvPr>
            <p:cNvSpPr/>
            <p:nvPr/>
          </p:nvSpPr>
          <p:spPr>
            <a:xfrm>
              <a:off x="4521694" y="4274099"/>
              <a:ext cx="1300056" cy="6730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Instructor/automated system</a:t>
              </a:r>
            </a:p>
          </p:txBody>
        </p:sp>
        <p:cxnSp>
          <p:nvCxnSpPr>
            <p:cNvPr id="9" name="Straight Arrow Connector 8">
              <a:extLst>
                <a:ext uri="{FF2B5EF4-FFF2-40B4-BE49-F238E27FC236}">
                  <a16:creationId xmlns:a16="http://schemas.microsoft.com/office/drawing/2014/main" id="{6A56E5FD-5EFF-642C-A46A-6ABCAA9C0CCE}"/>
                </a:ext>
              </a:extLst>
            </p:cNvPr>
            <p:cNvCxnSpPr>
              <a:cxnSpLocks/>
              <a:endCxn id="8" idx="2"/>
            </p:cNvCxnSpPr>
            <p:nvPr/>
          </p:nvCxnSpPr>
          <p:spPr>
            <a:xfrm>
              <a:off x="3781887" y="4599413"/>
              <a:ext cx="739807" cy="111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C31B84-3E47-50B6-4031-C795EE79CDB6}"/>
                </a:ext>
              </a:extLst>
            </p:cNvPr>
            <p:cNvCxnSpPr>
              <a:cxnSpLocks/>
              <a:stCxn id="8" idx="6"/>
              <a:endCxn id="5" idx="1"/>
            </p:cNvCxnSpPr>
            <p:nvPr/>
          </p:nvCxnSpPr>
          <p:spPr>
            <a:xfrm flipV="1">
              <a:off x="5821749" y="4602402"/>
              <a:ext cx="676705" cy="82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ADA0A64-1651-A9B5-5761-6273BBD3981B}"/>
                </a:ext>
              </a:extLst>
            </p:cNvPr>
            <p:cNvCxnSpPr>
              <a:cxnSpLocks/>
            </p:cNvCxnSpPr>
            <p:nvPr/>
          </p:nvCxnSpPr>
          <p:spPr>
            <a:xfrm>
              <a:off x="7963270" y="4599411"/>
              <a:ext cx="24147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86F444D3-527F-C92A-C5D0-1398637212DC}"/>
                </a:ext>
              </a:extLst>
            </p:cNvPr>
            <p:cNvCxnSpPr>
              <a:cxnSpLocks/>
              <a:endCxn id="6" idx="3"/>
            </p:cNvCxnSpPr>
            <p:nvPr/>
          </p:nvCxnSpPr>
          <p:spPr>
            <a:xfrm rot="5400000">
              <a:off x="7967132" y="4682067"/>
              <a:ext cx="1028708" cy="86339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A1876852-8FC5-DF0B-777C-35927955D59B}"/>
                </a:ext>
              </a:extLst>
            </p:cNvPr>
            <p:cNvCxnSpPr>
              <a:cxnSpLocks/>
              <a:stCxn id="6" idx="1"/>
              <a:endCxn id="8" idx="4"/>
            </p:cNvCxnSpPr>
            <p:nvPr/>
          </p:nvCxnSpPr>
          <p:spPr>
            <a:xfrm rot="10800000">
              <a:off x="5171722" y="4947112"/>
              <a:ext cx="1326733" cy="68100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9B33D22-3D55-D930-E4DA-23E156D4B22C}"/>
                </a:ext>
              </a:extLst>
            </p:cNvPr>
            <p:cNvSpPr txBox="1"/>
            <p:nvPr/>
          </p:nvSpPr>
          <p:spPr>
            <a:xfrm rot="5400000">
              <a:off x="8241994" y="4619954"/>
              <a:ext cx="1171854" cy="1200329"/>
            </a:xfrm>
            <a:prstGeom prst="rect">
              <a:avLst/>
            </a:prstGeom>
            <a:noFill/>
          </p:spPr>
          <p:txBody>
            <a:bodyPr wrap="square" rtlCol="0">
              <a:spAutoFit/>
            </a:bodyPr>
            <a:lstStyle/>
            <a:p>
              <a:r>
                <a:rPr lang="en-US" dirty="0"/>
                <a:t>Physiological measurement</a:t>
              </a:r>
            </a:p>
          </p:txBody>
        </p:sp>
        <p:sp>
          <p:nvSpPr>
            <p:cNvPr id="15" name="TextBox 14">
              <a:extLst>
                <a:ext uri="{FF2B5EF4-FFF2-40B4-BE49-F238E27FC236}">
                  <a16:creationId xmlns:a16="http://schemas.microsoft.com/office/drawing/2014/main" id="{B4B42965-6130-DDBE-7B59-B1182F8E9102}"/>
                </a:ext>
              </a:extLst>
            </p:cNvPr>
            <p:cNvSpPr txBox="1"/>
            <p:nvPr/>
          </p:nvSpPr>
          <p:spPr>
            <a:xfrm>
              <a:off x="3796856" y="4153957"/>
              <a:ext cx="862602" cy="923330"/>
            </a:xfrm>
            <a:prstGeom prst="rect">
              <a:avLst/>
            </a:prstGeom>
            <a:noFill/>
          </p:spPr>
          <p:txBody>
            <a:bodyPr wrap="square" rtlCol="0">
              <a:spAutoFit/>
            </a:bodyPr>
            <a:lstStyle/>
            <a:p>
              <a:r>
                <a:rPr lang="en-US" dirty="0"/>
                <a:t>Novice operator</a:t>
              </a:r>
            </a:p>
          </p:txBody>
        </p:sp>
        <p:sp>
          <p:nvSpPr>
            <p:cNvPr id="16" name="TextBox 15">
              <a:extLst>
                <a:ext uri="{FF2B5EF4-FFF2-40B4-BE49-F238E27FC236}">
                  <a16:creationId xmlns:a16="http://schemas.microsoft.com/office/drawing/2014/main" id="{2D0EFDEA-DE8D-ACD8-FC0D-DBD73A4ED688}"/>
                </a:ext>
              </a:extLst>
            </p:cNvPr>
            <p:cNvSpPr txBox="1"/>
            <p:nvPr/>
          </p:nvSpPr>
          <p:spPr>
            <a:xfrm>
              <a:off x="9225265" y="4376596"/>
              <a:ext cx="1341747" cy="646331"/>
            </a:xfrm>
            <a:prstGeom prst="rect">
              <a:avLst/>
            </a:prstGeom>
            <a:noFill/>
          </p:spPr>
          <p:txBody>
            <a:bodyPr wrap="square" rtlCol="0">
              <a:spAutoFit/>
            </a:bodyPr>
            <a:lstStyle/>
            <a:p>
              <a:r>
                <a:rPr lang="en-US" dirty="0"/>
                <a:t>Skilled operators</a:t>
              </a:r>
            </a:p>
          </p:txBody>
        </p:sp>
      </p:grpSp>
    </p:spTree>
    <p:extLst>
      <p:ext uri="{BB962C8B-B14F-4D97-AF65-F5344CB8AC3E}">
        <p14:creationId xmlns:p14="http://schemas.microsoft.com/office/powerpoint/2010/main" val="288556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4FDF-3832-4456-A198-BC467AA2B7EA}"/>
              </a:ext>
            </a:extLst>
          </p:cNvPr>
          <p:cNvSpPr>
            <a:spLocks noGrp="1"/>
          </p:cNvSpPr>
          <p:nvPr>
            <p:ph type="title"/>
          </p:nvPr>
        </p:nvSpPr>
        <p:spPr>
          <a:solidFill>
            <a:srgbClr val="002060"/>
          </a:solidFill>
        </p:spPr>
        <p:txBody>
          <a:bodyPr>
            <a:noAutofit/>
          </a:bodyPr>
          <a:lstStyle/>
          <a:p>
            <a:r>
              <a:rPr lang="en-US" sz="4000" dirty="0">
                <a:solidFill>
                  <a:schemeClr val="bg1"/>
                </a:solidFill>
              </a:rPr>
              <a:t>Multi-class classification of control room operators’ cognitive workload using the fusion of eye-tracking and electroencephalography</a:t>
            </a:r>
            <a:endParaRPr lang="en-IN" sz="4000" dirty="0">
              <a:solidFill>
                <a:schemeClr val="bg1"/>
              </a:solidFill>
            </a:endParaRPr>
          </a:p>
        </p:txBody>
      </p:sp>
      <p:sp>
        <p:nvSpPr>
          <p:cNvPr id="3" name="Text Placeholder 2">
            <a:extLst>
              <a:ext uri="{FF2B5EF4-FFF2-40B4-BE49-F238E27FC236}">
                <a16:creationId xmlns:a16="http://schemas.microsoft.com/office/drawing/2014/main" id="{893ED7F4-AEA0-4E50-B617-1831EA84C055}"/>
              </a:ext>
            </a:extLst>
          </p:cNvPr>
          <p:cNvSpPr>
            <a:spLocks noGrp="1"/>
          </p:cNvSpPr>
          <p:nvPr>
            <p:ph type="body" idx="1"/>
          </p:nvPr>
        </p:nvSpPr>
        <p:spPr/>
        <p:txBody>
          <a:bodyPr/>
          <a:lstStyle/>
          <a:p>
            <a:r>
              <a:rPr lang="en-IN" dirty="0"/>
              <a:t>A machine learning based approach to estimate cognitive workload of operators at three levels </a:t>
            </a:r>
          </a:p>
        </p:txBody>
      </p:sp>
      <p:sp>
        <p:nvSpPr>
          <p:cNvPr id="4" name="Slide Number Placeholder 3">
            <a:extLst>
              <a:ext uri="{FF2B5EF4-FFF2-40B4-BE49-F238E27FC236}">
                <a16:creationId xmlns:a16="http://schemas.microsoft.com/office/drawing/2014/main" id="{8FFCCB25-4A8D-4F77-A4E4-29F3A2668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0A7D3-960A-4ED4-8792-ED1BA95DBDF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22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F2C058-F72C-43A2-AAE6-925B7B950730}"/>
              </a:ext>
            </a:extLst>
          </p:cNvPr>
          <p:cNvSpPr>
            <a:spLocks noGrp="1"/>
          </p:cNvSpPr>
          <p:nvPr>
            <p:ph type="sldNum" sz="quarter" idx="12"/>
          </p:nvPr>
        </p:nvSpPr>
        <p:spPr/>
        <p:txBody>
          <a:bodyPr/>
          <a:lstStyle/>
          <a:p>
            <a:fld id="{4099F88E-80F9-4A06-983D-E7B8E8328914}" type="slidenum">
              <a:rPr lang="en-US" smtClean="0"/>
              <a:t>33</a:t>
            </a:fld>
            <a:endParaRPr lang="en-US"/>
          </a:p>
        </p:txBody>
      </p:sp>
      <p:sp>
        <p:nvSpPr>
          <p:cNvPr id="5" name="Title 1">
            <a:extLst>
              <a:ext uri="{FF2B5EF4-FFF2-40B4-BE49-F238E27FC236}">
                <a16:creationId xmlns:a16="http://schemas.microsoft.com/office/drawing/2014/main" id="{D07D7CED-6D6F-49CE-90F7-76F835A521A5}"/>
              </a:ext>
            </a:extLst>
          </p:cNvPr>
          <p:cNvSpPr>
            <a:spLocks noGrp="1"/>
          </p:cNvSpPr>
          <p:nvPr>
            <p:ph type="title"/>
          </p:nvPr>
        </p:nvSpPr>
        <p:spPr>
          <a:xfrm>
            <a:off x="838200" y="365125"/>
            <a:ext cx="10515600" cy="820879"/>
          </a:xfrm>
          <a:solidFill>
            <a:srgbClr val="002060"/>
          </a:solidFill>
        </p:spPr>
        <p:txBody>
          <a:bodyPr/>
          <a:lstStyle/>
          <a:p>
            <a:r>
              <a:rPr lang="en-US" b="1" dirty="0">
                <a:solidFill>
                  <a:schemeClr val="bg1"/>
                </a:solidFill>
              </a:rPr>
              <a:t>Proposed Methodology</a:t>
            </a:r>
            <a:endParaRPr lang="en-IN" b="1" dirty="0">
              <a:solidFill>
                <a:schemeClr val="bg1"/>
              </a:solidFill>
            </a:endParaRPr>
          </a:p>
        </p:txBody>
      </p:sp>
      <p:pic>
        <p:nvPicPr>
          <p:cNvPr id="28" name="Picture 27">
            <a:extLst>
              <a:ext uri="{FF2B5EF4-FFF2-40B4-BE49-F238E27FC236}">
                <a16:creationId xmlns:a16="http://schemas.microsoft.com/office/drawing/2014/main" id="{01E1C23E-9EC2-6BC1-6176-124F2736554D}"/>
              </a:ext>
            </a:extLst>
          </p:cNvPr>
          <p:cNvPicPr>
            <a:picLocks noChangeAspect="1"/>
          </p:cNvPicPr>
          <p:nvPr/>
        </p:nvPicPr>
        <p:blipFill>
          <a:blip r:embed="rId2"/>
          <a:stretch>
            <a:fillRect/>
          </a:stretch>
        </p:blipFill>
        <p:spPr>
          <a:xfrm>
            <a:off x="1150625" y="1547034"/>
            <a:ext cx="4709236" cy="4991878"/>
          </a:xfrm>
          <a:prstGeom prst="rect">
            <a:avLst/>
          </a:prstGeom>
        </p:spPr>
      </p:pic>
    </p:spTree>
    <p:extLst>
      <p:ext uri="{BB962C8B-B14F-4D97-AF65-F5344CB8AC3E}">
        <p14:creationId xmlns:p14="http://schemas.microsoft.com/office/powerpoint/2010/main" val="327833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122B-8576-0E24-316E-B554439B5844}"/>
              </a:ext>
            </a:extLst>
          </p:cNvPr>
          <p:cNvSpPr>
            <a:spLocks noGrp="1"/>
          </p:cNvSpPr>
          <p:nvPr>
            <p:ph type="title"/>
          </p:nvPr>
        </p:nvSpPr>
        <p:spPr>
          <a:xfrm>
            <a:off x="239349" y="356658"/>
            <a:ext cx="11260832" cy="778099"/>
          </a:xfrm>
          <a:solidFill>
            <a:srgbClr val="002060"/>
          </a:solidFill>
        </p:spPr>
        <p:txBody>
          <a:bodyPr/>
          <a:lstStyle/>
          <a:p>
            <a:r>
              <a:rPr lang="en-US" dirty="0">
                <a:solidFill>
                  <a:schemeClr val="bg1"/>
                </a:solidFill>
              </a:rPr>
              <a:t>Basis for Cognitive workload labels</a:t>
            </a:r>
            <a:endParaRPr lang="en-IN" dirty="0">
              <a:solidFill>
                <a:schemeClr val="bg1"/>
              </a:solidFill>
            </a:endParaRPr>
          </a:p>
        </p:txBody>
      </p:sp>
      <p:sp>
        <p:nvSpPr>
          <p:cNvPr id="3" name="Content Placeholder 2">
            <a:extLst>
              <a:ext uri="{FF2B5EF4-FFF2-40B4-BE49-F238E27FC236}">
                <a16:creationId xmlns:a16="http://schemas.microsoft.com/office/drawing/2014/main" id="{71FBB04D-33FA-5C71-EE66-FCC2EAAEDC11}"/>
              </a:ext>
            </a:extLst>
          </p:cNvPr>
          <p:cNvSpPr>
            <a:spLocks noGrp="1"/>
          </p:cNvSpPr>
          <p:nvPr>
            <p:ph idx="1"/>
          </p:nvPr>
        </p:nvSpPr>
        <p:spPr>
          <a:xfrm>
            <a:off x="556849" y="1657809"/>
            <a:ext cx="10972800" cy="1632181"/>
          </a:xfrm>
        </p:spPr>
        <p:txBody>
          <a:bodyPr>
            <a:normAutofit/>
          </a:bodyPr>
          <a:lstStyle/>
          <a:p>
            <a:r>
              <a:rPr lang="en-US" sz="2400" dirty="0">
                <a:ea typeface="Calibri" panose="020F0502020204030204" pitchFamily="34" charset="0"/>
                <a:cs typeface="Arial" panose="020B0604020202020204" pitchFamily="34" charset="0"/>
              </a:rPr>
              <a:t>Control room operator tasks are </a:t>
            </a:r>
            <a:r>
              <a:rPr lang="en-US" sz="2400" b="1" dirty="0">
                <a:ea typeface="Calibri" panose="020F0502020204030204" pitchFamily="34" charset="0"/>
                <a:cs typeface="Arial" panose="020B0604020202020204" pitchFamily="34" charset="0"/>
              </a:rPr>
              <a:t>highly dynamic</a:t>
            </a:r>
            <a:r>
              <a:rPr lang="en-US" sz="2400" dirty="0">
                <a:ea typeface="Calibri" panose="020F0502020204030204" pitchFamily="34" charset="0"/>
                <a:cs typeface="Arial" panose="020B0604020202020204" pitchFamily="34" charset="0"/>
              </a:rPr>
              <a:t>, and the perception of cognitive workload  is highly challenging</a:t>
            </a:r>
          </a:p>
          <a:p>
            <a:r>
              <a:rPr lang="en-US" sz="2400" dirty="0">
                <a:latin typeface="Calibri" panose="020F0502020204030204" pitchFamily="34" charset="0"/>
                <a:ea typeface="Calibri" panose="020F0502020204030204" pitchFamily="34" charset="0"/>
                <a:cs typeface="Arial" panose="020B0604020202020204" pitchFamily="34" charset="0"/>
              </a:rPr>
              <a:t>Feedback-based cognitive workload assessment is prone to bias</a:t>
            </a:r>
          </a:p>
          <a:p>
            <a:endParaRPr lang="en-US" sz="2400" dirty="0">
              <a:latin typeface="Calibri" panose="020F0502020204030204" pitchFamily="34" charset="0"/>
              <a:cs typeface="Arial" panose="020B0604020202020204" pitchFamily="34" charset="0"/>
            </a:endParaRPr>
          </a:p>
          <a:p>
            <a:pPr lvl="1"/>
            <a:endParaRPr lang="en-IN" dirty="0"/>
          </a:p>
        </p:txBody>
      </p:sp>
      <p:sp>
        <p:nvSpPr>
          <p:cNvPr id="5" name="Content Placeholder 2">
            <a:extLst>
              <a:ext uri="{FF2B5EF4-FFF2-40B4-BE49-F238E27FC236}">
                <a16:creationId xmlns:a16="http://schemas.microsoft.com/office/drawing/2014/main" id="{66EFC64E-17A5-B81A-1F2C-6152AA5272A0}"/>
              </a:ext>
            </a:extLst>
          </p:cNvPr>
          <p:cNvSpPr txBox="1">
            <a:spLocks/>
          </p:cNvSpPr>
          <p:nvPr/>
        </p:nvSpPr>
        <p:spPr>
          <a:xfrm>
            <a:off x="556849" y="3551437"/>
            <a:ext cx="10972800" cy="1920213"/>
          </a:xfrm>
          <a:prstGeom prst="rect">
            <a:avLst/>
          </a:prstGeom>
          <a:solidFill>
            <a:srgbClr val="FFFF00"/>
          </a:solidFill>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latin typeface="Calibri" panose="020F0502020204030204" pitchFamily="34" charset="0"/>
                <a:ea typeface="Calibri" panose="020F0502020204030204" pitchFamily="34" charset="0"/>
                <a:cs typeface="Arial" panose="020B0604020202020204" pitchFamily="34" charset="0"/>
              </a:rPr>
              <a:t>Integral absolute abnormality (IAA) </a:t>
            </a:r>
          </a:p>
          <a:p>
            <a:pPr lvl="1"/>
            <a:r>
              <a:rPr lang="en-US" sz="1867" dirty="0">
                <a:latin typeface="Calibri" panose="020F0502020204030204" pitchFamily="34" charset="0"/>
                <a:ea typeface="Calibri" panose="020F0502020204030204" pitchFamily="34" charset="0"/>
                <a:cs typeface="Arial" panose="020B0604020202020204" pitchFamily="34" charset="0"/>
              </a:rPr>
              <a:t>Measures the deviation of process variables from alarm limits over a time period</a:t>
            </a:r>
          </a:p>
          <a:p>
            <a:pPr lvl="1"/>
            <a:r>
              <a:rPr lang="en-US" sz="1867" dirty="0">
                <a:latin typeface="Calibri" panose="020F0502020204030204" pitchFamily="34" charset="0"/>
                <a:ea typeface="Calibri" panose="020F0502020204030204" pitchFamily="34" charset="0"/>
                <a:cs typeface="Arial" panose="020B0604020202020204" pitchFamily="34" charset="0"/>
              </a:rPr>
              <a:t>High IAA often associated with failure to control an abnormality </a:t>
            </a:r>
          </a:p>
          <a:p>
            <a:pPr lvl="1"/>
            <a:r>
              <a:rPr lang="en-US" sz="1867" dirty="0">
                <a:latin typeface="Calibri" panose="020F0502020204030204" pitchFamily="34" charset="0"/>
                <a:ea typeface="Calibri" panose="020F0502020204030204" pitchFamily="34" charset="0"/>
                <a:cs typeface="Arial" panose="020B0604020202020204" pitchFamily="34" charset="0"/>
              </a:rPr>
              <a:t>IAA decreases with increase in expertise (Iqbal et al., 2021, Shahab et al., 2022)</a:t>
            </a:r>
          </a:p>
        </p:txBody>
      </p:sp>
      <p:sp>
        <p:nvSpPr>
          <p:cNvPr id="7" name="TextBox 6">
            <a:extLst>
              <a:ext uri="{FF2B5EF4-FFF2-40B4-BE49-F238E27FC236}">
                <a16:creationId xmlns:a16="http://schemas.microsoft.com/office/drawing/2014/main" id="{7C83A9C1-F45C-818B-8602-0309916D0D1A}"/>
              </a:ext>
            </a:extLst>
          </p:cNvPr>
          <p:cNvSpPr txBox="1"/>
          <p:nvPr/>
        </p:nvSpPr>
        <p:spPr>
          <a:xfrm>
            <a:off x="556849" y="5829267"/>
            <a:ext cx="10753195" cy="521618"/>
          </a:xfrm>
          <a:prstGeom prst="rect">
            <a:avLst/>
          </a:prstGeom>
          <a:noFill/>
        </p:spPr>
        <p:txBody>
          <a:bodyPr wrap="square">
            <a:spAutoFit/>
          </a:bodyPr>
          <a:lstStyle/>
          <a:p>
            <a:pPr algn="just">
              <a:lnSpc>
                <a:spcPct val="107000"/>
              </a:lnSpc>
              <a:spcBef>
                <a:spcPts val="1600"/>
              </a:spcBef>
              <a:spcAft>
                <a:spcPts val="1067"/>
              </a:spcAft>
            </a:pPr>
            <a:r>
              <a:rPr lang="en-US" sz="1333" dirty="0">
                <a:solidFill>
                  <a:srgbClr val="000000"/>
                </a:solidFill>
                <a:ea typeface="Calibri" panose="020F0502020204030204" pitchFamily="34" charset="0"/>
                <a:cs typeface="Times New Roman" panose="02020603050405020304" pitchFamily="18" charset="0"/>
              </a:rPr>
              <a:t>Iqbal, M. U., Shahab, M. A., Choudhary, M., Srinivasan, B., &amp; Srinivasan, R. (2021). Electroencephalography (EEG) based cognitive measures for evaluating the effectiveness of operator training. PSEP.</a:t>
            </a:r>
            <a:endParaRPr lang="en-IN" sz="1200" dirty="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3511E63-8E41-25E8-D58B-40EFFEBE41C6}"/>
              </a:ext>
            </a:extLst>
          </p:cNvPr>
          <p:cNvSpPr txBox="1"/>
          <p:nvPr/>
        </p:nvSpPr>
        <p:spPr>
          <a:xfrm>
            <a:off x="556850" y="6360451"/>
            <a:ext cx="11194289" cy="302134"/>
          </a:xfrm>
          <a:prstGeom prst="rect">
            <a:avLst/>
          </a:prstGeom>
          <a:noFill/>
        </p:spPr>
        <p:txBody>
          <a:bodyPr wrap="square">
            <a:spAutoFit/>
          </a:bodyPr>
          <a:lstStyle/>
          <a:p>
            <a:pPr algn="just">
              <a:lnSpc>
                <a:spcPct val="107000"/>
              </a:lnSpc>
              <a:spcBef>
                <a:spcPts val="1600"/>
              </a:spcBef>
              <a:spcAft>
                <a:spcPts val="1067"/>
              </a:spcAft>
            </a:pPr>
            <a:r>
              <a:rPr lang="en-IN" sz="1333" dirty="0">
                <a:solidFill>
                  <a:srgbClr val="222222"/>
                </a:solidFill>
                <a:cs typeface="Arial" panose="020B0604020202020204" pitchFamily="34" charset="0"/>
              </a:rPr>
              <a:t>Shahab, M. A., Iqbal, M. U., Srinivasan, B., &amp; Srinivasan, R. (2021). Metrics for objectively assessing operator training using eye gaze patterns. </a:t>
            </a:r>
            <a:r>
              <a:rPr lang="en-IN" sz="1333" i="1" dirty="0">
                <a:solidFill>
                  <a:srgbClr val="222222"/>
                </a:solidFill>
                <a:cs typeface="Arial" panose="020B0604020202020204" pitchFamily="34" charset="0"/>
              </a:rPr>
              <a:t>PSEP</a:t>
            </a:r>
            <a:r>
              <a:rPr lang="en-IN" sz="1333" dirty="0">
                <a:solidFill>
                  <a:srgbClr val="222222"/>
                </a:solidFill>
                <a:cs typeface="Arial" panose="020B0604020202020204" pitchFamily="34" charset="0"/>
              </a:rPr>
              <a:t>.</a:t>
            </a:r>
            <a:endParaRPr lang="en-IN" sz="12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2281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011C-7C8C-A91C-CEB6-9C04BEEAF415}"/>
              </a:ext>
            </a:extLst>
          </p:cNvPr>
          <p:cNvSpPr>
            <a:spLocks noGrp="1"/>
          </p:cNvSpPr>
          <p:nvPr>
            <p:ph type="title"/>
          </p:nvPr>
        </p:nvSpPr>
        <p:spPr>
          <a:xfrm>
            <a:off x="838200" y="189887"/>
            <a:ext cx="10515600" cy="962638"/>
          </a:xfrm>
          <a:solidFill>
            <a:srgbClr val="002060"/>
          </a:solidFill>
        </p:spPr>
        <p:txBody>
          <a:bodyPr>
            <a:normAutofit/>
          </a:bodyPr>
          <a:lstStyle/>
          <a:p>
            <a:r>
              <a:rPr lang="en-US" dirty="0">
                <a:solidFill>
                  <a:schemeClr val="bg1"/>
                </a:solidFill>
              </a:rPr>
              <a:t>Summary of Feature Categories</a:t>
            </a:r>
            <a:endParaRPr lang="en-IN" dirty="0">
              <a:solidFill>
                <a:schemeClr val="bg1"/>
              </a:solidFill>
            </a:endParaRPr>
          </a:p>
        </p:txBody>
      </p:sp>
      <p:graphicFrame>
        <p:nvGraphicFramePr>
          <p:cNvPr id="6" name="Table 5">
            <a:extLst>
              <a:ext uri="{FF2B5EF4-FFF2-40B4-BE49-F238E27FC236}">
                <a16:creationId xmlns:a16="http://schemas.microsoft.com/office/drawing/2014/main" id="{B7765970-632E-8F6A-7560-E3B909A9A98D}"/>
              </a:ext>
            </a:extLst>
          </p:cNvPr>
          <p:cNvGraphicFramePr>
            <a:graphicFrameLocks noGrp="1"/>
          </p:cNvGraphicFramePr>
          <p:nvPr/>
        </p:nvGraphicFramePr>
        <p:xfrm>
          <a:off x="1460109" y="1306733"/>
          <a:ext cx="8474466" cy="5361380"/>
        </p:xfrm>
        <a:graphic>
          <a:graphicData uri="http://schemas.openxmlformats.org/drawingml/2006/table">
            <a:tbl>
              <a:tblPr firstRow="1" firstCol="1" bandRow="1"/>
              <a:tblGrid>
                <a:gridCol w="841243">
                  <a:extLst>
                    <a:ext uri="{9D8B030D-6E8A-4147-A177-3AD203B41FA5}">
                      <a16:colId xmlns:a16="http://schemas.microsoft.com/office/drawing/2014/main" val="2851577179"/>
                    </a:ext>
                  </a:extLst>
                </a:gridCol>
                <a:gridCol w="1438102">
                  <a:extLst>
                    <a:ext uri="{9D8B030D-6E8A-4147-A177-3AD203B41FA5}">
                      <a16:colId xmlns:a16="http://schemas.microsoft.com/office/drawing/2014/main" val="1729094011"/>
                    </a:ext>
                  </a:extLst>
                </a:gridCol>
                <a:gridCol w="6195121">
                  <a:extLst>
                    <a:ext uri="{9D8B030D-6E8A-4147-A177-3AD203B41FA5}">
                      <a16:colId xmlns:a16="http://schemas.microsoft.com/office/drawing/2014/main" val="3485028452"/>
                    </a:ext>
                  </a:extLst>
                </a:gridCol>
              </a:tblGrid>
              <a:tr h="311860">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S. NO.</a:t>
                      </a:r>
                      <a:endParaRPr lang="en-IN" sz="1400"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Feature Category</a:t>
                      </a:r>
                      <a:endParaRPr lang="en-IN" sz="1400"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Feature Description </a:t>
                      </a:r>
                      <a:endParaRPr lang="en-IN" sz="1400"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671545"/>
                  </a:ext>
                </a:extLst>
              </a:tr>
              <a:tr h="1702493">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1</a:t>
                      </a:r>
                      <a:endParaRPr lang="en-IN" sz="1400" b="1"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Pupil</a:t>
                      </a:r>
                      <a:endParaRPr lang="en-IN" sz="1400" b="1"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P1: </a:t>
                      </a:r>
                      <a:r>
                        <a:rPr lang="en-US" sz="1400" dirty="0">
                          <a:solidFill>
                            <a:srgbClr val="000000"/>
                          </a:solidFill>
                          <a:effectLst/>
                          <a:latin typeface="+mn-lt"/>
                          <a:ea typeface="Times New Roman" panose="02020603050405020304" pitchFamily="18" charset="0"/>
                          <a:cs typeface="Arial" panose="020B0604020202020204" pitchFamily="34" charset="0"/>
                        </a:rPr>
                        <a:t>PSD of pupil diameter signal in the range of 0 – 0.5Hz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P2: </a:t>
                      </a:r>
                      <a:r>
                        <a:rPr lang="en-US" sz="1400" dirty="0">
                          <a:solidFill>
                            <a:srgbClr val="000000"/>
                          </a:solidFill>
                          <a:effectLst/>
                          <a:latin typeface="+mn-lt"/>
                          <a:ea typeface="Times New Roman" panose="02020603050405020304" pitchFamily="18" charset="0"/>
                          <a:cs typeface="Arial" panose="020B0604020202020204" pitchFamily="34" charset="0"/>
                        </a:rPr>
                        <a:t>PSD of pupil diameter signal in the range of 0.5 – 1 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P3: </a:t>
                      </a:r>
                      <a:r>
                        <a:rPr lang="en-US" sz="1400" dirty="0">
                          <a:solidFill>
                            <a:srgbClr val="000000"/>
                          </a:solidFill>
                          <a:effectLst/>
                          <a:latin typeface="+mn-lt"/>
                          <a:ea typeface="Times New Roman" panose="02020603050405020304" pitchFamily="18" charset="0"/>
                          <a:cs typeface="Arial" panose="020B0604020202020204" pitchFamily="34" charset="0"/>
                        </a:rPr>
                        <a:t>PSD of pupil diameter signal in the range of 1 – 1.5 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P4: </a:t>
                      </a:r>
                      <a:r>
                        <a:rPr lang="en-US" sz="1400" dirty="0">
                          <a:solidFill>
                            <a:srgbClr val="000000"/>
                          </a:solidFill>
                          <a:effectLst/>
                          <a:latin typeface="+mn-lt"/>
                          <a:ea typeface="Times New Roman" panose="02020603050405020304" pitchFamily="18" charset="0"/>
                          <a:cs typeface="Arial" panose="020B0604020202020204" pitchFamily="34" charset="0"/>
                        </a:rPr>
                        <a:t>PSD of pupil diameter signal in the range of 1.5 – 2 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P5: </a:t>
                      </a:r>
                      <a:r>
                        <a:rPr lang="en-US" sz="1400" dirty="0">
                          <a:solidFill>
                            <a:srgbClr val="000000"/>
                          </a:solidFill>
                          <a:effectLst/>
                          <a:latin typeface="+mn-lt"/>
                          <a:ea typeface="Times New Roman" panose="02020603050405020304" pitchFamily="18" charset="0"/>
                          <a:cs typeface="Arial" panose="020B0604020202020204" pitchFamily="34" charset="0"/>
                        </a:rPr>
                        <a:t>Average pupil diameter</a:t>
                      </a:r>
                    </a:p>
                    <a:p>
                      <a:pPr>
                        <a:lnSpc>
                          <a:spcPct val="100000"/>
                        </a:lnSpc>
                        <a:spcAft>
                          <a:spcPts val="800"/>
                        </a:spcAft>
                      </a:pPr>
                      <a:endParaRPr lang="en-IN" sz="1400"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696252"/>
                  </a:ext>
                </a:extLst>
              </a:tr>
              <a:tr h="1702493">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2</a:t>
                      </a:r>
                      <a:endParaRPr lang="en-IN" sz="1400" b="1"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EEG</a:t>
                      </a:r>
                      <a:endParaRPr lang="en-IN" sz="1400" b="1"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δ: </a:t>
                      </a:r>
                      <a:r>
                        <a:rPr lang="en-US" sz="1400" dirty="0">
                          <a:solidFill>
                            <a:srgbClr val="000000"/>
                          </a:solidFill>
                          <a:effectLst/>
                          <a:latin typeface="+mn-lt"/>
                          <a:ea typeface="Times New Roman" panose="02020603050405020304" pitchFamily="18" charset="0"/>
                          <a:cs typeface="Arial" panose="020B0604020202020204" pitchFamily="34" charset="0"/>
                        </a:rPr>
                        <a:t>PSD of EEG signal in the range of 1 – 3 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θ: </a:t>
                      </a:r>
                      <a:r>
                        <a:rPr lang="en-US" sz="1400" dirty="0">
                          <a:solidFill>
                            <a:srgbClr val="000000"/>
                          </a:solidFill>
                          <a:effectLst/>
                          <a:latin typeface="+mn-lt"/>
                          <a:ea typeface="Times New Roman" panose="02020603050405020304" pitchFamily="18" charset="0"/>
                          <a:cs typeface="Arial" panose="020B0604020202020204" pitchFamily="34" charset="0"/>
                        </a:rPr>
                        <a:t>PSD of EEG signal in the range of 4 – 7 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α: </a:t>
                      </a:r>
                      <a:r>
                        <a:rPr lang="en-US" sz="1400" dirty="0">
                          <a:solidFill>
                            <a:srgbClr val="000000"/>
                          </a:solidFill>
                          <a:effectLst/>
                          <a:latin typeface="+mn-lt"/>
                          <a:ea typeface="Times New Roman" panose="02020603050405020304" pitchFamily="18" charset="0"/>
                          <a:cs typeface="Arial" panose="020B0604020202020204" pitchFamily="34" charset="0"/>
                        </a:rPr>
                        <a:t>PSD of EEG signal in the range of 8 – 13 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β1: </a:t>
                      </a:r>
                      <a:r>
                        <a:rPr lang="en-US" sz="1400" dirty="0">
                          <a:solidFill>
                            <a:srgbClr val="000000"/>
                          </a:solidFill>
                          <a:effectLst/>
                          <a:latin typeface="+mn-lt"/>
                          <a:ea typeface="Times New Roman" panose="02020603050405020304" pitchFamily="18" charset="0"/>
                          <a:cs typeface="Arial" panose="020B0604020202020204" pitchFamily="34" charset="0"/>
                        </a:rPr>
                        <a:t>PSD of EEG signal in the range of 14 – 20 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β2: </a:t>
                      </a:r>
                      <a:r>
                        <a:rPr lang="en-US" sz="1400" dirty="0">
                          <a:solidFill>
                            <a:srgbClr val="000000"/>
                          </a:solidFill>
                          <a:effectLst/>
                          <a:latin typeface="+mn-lt"/>
                          <a:ea typeface="Times New Roman" panose="02020603050405020304" pitchFamily="18" charset="0"/>
                          <a:cs typeface="Arial" panose="020B0604020202020204" pitchFamily="34" charset="0"/>
                        </a:rPr>
                        <a:t>PSD of EEG signal in the range of 21– 30 Hz</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dirty="0">
                          <a:solidFill>
                            <a:srgbClr val="000000"/>
                          </a:solidFill>
                          <a:effectLst/>
                          <a:latin typeface="+mn-lt"/>
                          <a:ea typeface="Times New Roman" panose="02020603050405020304" pitchFamily="18" charset="0"/>
                          <a:cs typeface="Arial" panose="020B0604020202020204" pitchFamily="34" charset="0"/>
                        </a:rPr>
                        <a:t> </a:t>
                      </a:r>
                      <a:endParaRPr lang="en-IN" sz="1400"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212102"/>
                  </a:ext>
                </a:extLst>
              </a:tr>
              <a:tr h="1402622">
                <a:tc>
                  <a:txBody>
                    <a:bodyPr/>
                    <a:lstStyle/>
                    <a:p>
                      <a:pPr>
                        <a:lnSpc>
                          <a:spcPct val="107000"/>
                        </a:lnSpc>
                        <a:spcAft>
                          <a:spcPts val="800"/>
                        </a:spcAft>
                      </a:pPr>
                      <a:r>
                        <a:rPr lang="en-US" sz="1400" b="1">
                          <a:solidFill>
                            <a:srgbClr val="000000"/>
                          </a:solidFill>
                          <a:effectLst/>
                          <a:latin typeface="+mn-lt"/>
                          <a:ea typeface="Times New Roman" panose="02020603050405020304" pitchFamily="18" charset="0"/>
                          <a:cs typeface="Arial" panose="020B0604020202020204" pitchFamily="34" charset="0"/>
                        </a:rPr>
                        <a:t>3</a:t>
                      </a:r>
                      <a:endParaRPr lang="en-IN" sz="1400" b="1">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400" b="1" dirty="0">
                          <a:solidFill>
                            <a:srgbClr val="000000"/>
                          </a:solidFill>
                          <a:effectLst/>
                          <a:latin typeface="+mn-lt"/>
                          <a:ea typeface="Times New Roman" panose="02020603050405020304" pitchFamily="18" charset="0"/>
                          <a:cs typeface="Arial" panose="020B0604020202020204" pitchFamily="34" charset="0"/>
                        </a:rPr>
                        <a:t>Gaze</a:t>
                      </a:r>
                      <a:endParaRPr lang="en-IN" sz="1400" b="1"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400" b="1" dirty="0">
                          <a:solidFill>
                            <a:srgbClr val="000000"/>
                          </a:solidFill>
                          <a:effectLst/>
                          <a:latin typeface="+mn-lt"/>
                          <a:ea typeface="Calibri" panose="020F0502020204030204" pitchFamily="34" charset="0"/>
                          <a:cs typeface="Arial" panose="020B0604020202020204" pitchFamily="34" charset="0"/>
                        </a:rPr>
                        <a:t>G1: </a:t>
                      </a:r>
                      <a:r>
                        <a:rPr lang="en-US" sz="1400" dirty="0">
                          <a:solidFill>
                            <a:srgbClr val="000000"/>
                          </a:solidFill>
                          <a:effectLst/>
                          <a:latin typeface="+mn-lt"/>
                          <a:ea typeface="Calibri" panose="020F0502020204030204" pitchFamily="34" charset="0"/>
                          <a:cs typeface="Arial" panose="020B0604020202020204" pitchFamily="34" charset="0"/>
                        </a:rPr>
                        <a:t>Longest Fixation duration/shortest Fixation duration</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Calibri" panose="020F0502020204030204" pitchFamily="34" charset="0"/>
                          <a:cs typeface="Arial" panose="020B0604020202020204" pitchFamily="34" charset="0"/>
                        </a:rPr>
                        <a:t>G2: </a:t>
                      </a:r>
                      <a:r>
                        <a:rPr lang="en-US" sz="1400" dirty="0">
                          <a:solidFill>
                            <a:srgbClr val="000000"/>
                          </a:solidFill>
                          <a:effectLst/>
                          <a:latin typeface="+mn-lt"/>
                          <a:ea typeface="Calibri" panose="020F0502020204030204" pitchFamily="34" charset="0"/>
                          <a:cs typeface="Arial" panose="020B0604020202020204" pitchFamily="34" charset="0"/>
                        </a:rPr>
                        <a:t>Normalized Fixation Number, i.e., No. of fixations/time</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Calibri" panose="020F0502020204030204" pitchFamily="34" charset="0"/>
                          <a:cs typeface="Arial" panose="020B0604020202020204" pitchFamily="34" charset="0"/>
                        </a:rPr>
                        <a:t>G3: </a:t>
                      </a:r>
                      <a:r>
                        <a:rPr lang="en-US" sz="1400" dirty="0">
                          <a:solidFill>
                            <a:srgbClr val="000000"/>
                          </a:solidFill>
                          <a:effectLst/>
                          <a:latin typeface="+mn-lt"/>
                          <a:ea typeface="Calibri" panose="020F0502020204030204" pitchFamily="34" charset="0"/>
                          <a:cs typeface="Arial" panose="020B0604020202020204" pitchFamily="34" charset="0"/>
                        </a:rPr>
                        <a:t>Normalized Fixation Duration: Total fixation duration/time</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Calibri" panose="020F0502020204030204" pitchFamily="34" charset="0"/>
                          <a:cs typeface="Arial" panose="020B0604020202020204" pitchFamily="34" charset="0"/>
                        </a:rPr>
                        <a:t>G4: </a:t>
                      </a:r>
                      <a:r>
                        <a:rPr lang="en-US" sz="1400" dirty="0">
                          <a:solidFill>
                            <a:srgbClr val="000000"/>
                          </a:solidFill>
                          <a:effectLst/>
                          <a:latin typeface="+mn-lt"/>
                          <a:ea typeface="Calibri" panose="020F0502020204030204" pitchFamily="34" charset="0"/>
                          <a:cs typeface="Arial" panose="020B0604020202020204" pitchFamily="34" charset="0"/>
                        </a:rPr>
                        <a:t>Standard deviation of fixation duration</a:t>
                      </a:r>
                      <a:endParaRPr lang="en-IN" sz="1400" dirty="0">
                        <a:effectLst/>
                        <a:latin typeface="+mn-lt"/>
                        <a:ea typeface="Calibri" panose="020F0502020204030204" pitchFamily="34" charset="0"/>
                        <a:cs typeface="Arial" panose="020B0604020202020204" pitchFamily="34" charset="0"/>
                      </a:endParaRPr>
                    </a:p>
                    <a:p>
                      <a:pPr>
                        <a:lnSpc>
                          <a:spcPct val="100000"/>
                        </a:lnSpc>
                        <a:spcAft>
                          <a:spcPts val="800"/>
                        </a:spcAft>
                      </a:pPr>
                      <a:r>
                        <a:rPr lang="en-US" sz="1400" b="1" dirty="0">
                          <a:solidFill>
                            <a:srgbClr val="000000"/>
                          </a:solidFill>
                          <a:effectLst/>
                          <a:latin typeface="+mn-lt"/>
                          <a:ea typeface="Calibri" panose="020F0502020204030204" pitchFamily="34" charset="0"/>
                          <a:cs typeface="Arial" panose="020B0604020202020204" pitchFamily="34" charset="0"/>
                        </a:rPr>
                        <a:t>G5: </a:t>
                      </a:r>
                      <a:r>
                        <a:rPr lang="en-US" sz="1400" dirty="0">
                          <a:solidFill>
                            <a:srgbClr val="000000"/>
                          </a:solidFill>
                          <a:effectLst/>
                          <a:latin typeface="+mn-lt"/>
                          <a:ea typeface="Calibri" panose="020F0502020204030204" pitchFamily="34" charset="0"/>
                          <a:cs typeface="Arial" panose="020B0604020202020204" pitchFamily="34" charset="0"/>
                        </a:rPr>
                        <a:t>Mean of fixation duration</a:t>
                      </a:r>
                      <a:endParaRPr lang="en-IN" sz="1400" dirty="0">
                        <a:effectLst/>
                        <a:latin typeface="+mn-lt"/>
                        <a:ea typeface="Calibri" panose="020F0502020204030204" pitchFamily="34" charset="0"/>
                        <a:cs typeface="Arial" panose="020B0604020202020204" pitchFamily="34" charset="0"/>
                      </a:endParaRPr>
                    </a:p>
                  </a:txBody>
                  <a:tcPr marL="54244" marR="54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82299"/>
                  </a:ext>
                </a:extLst>
              </a:tr>
            </a:tbl>
          </a:graphicData>
        </a:graphic>
      </p:graphicFrame>
      <p:sp>
        <p:nvSpPr>
          <p:cNvPr id="7" name="Slide Number Placeholder 6">
            <a:extLst>
              <a:ext uri="{FF2B5EF4-FFF2-40B4-BE49-F238E27FC236}">
                <a16:creationId xmlns:a16="http://schemas.microsoft.com/office/drawing/2014/main" id="{46605E08-E7D5-95C3-D2DF-D4E4F1FEF5FF}"/>
              </a:ext>
            </a:extLst>
          </p:cNvPr>
          <p:cNvSpPr>
            <a:spLocks noGrp="1"/>
          </p:cNvSpPr>
          <p:nvPr>
            <p:ph type="sldNum" sz="quarter" idx="12"/>
          </p:nvPr>
        </p:nvSpPr>
        <p:spPr/>
        <p:txBody>
          <a:bodyPr/>
          <a:lstStyle/>
          <a:p>
            <a:fld id="{4E84AAA9-989C-4C2D-A42D-0B8E5229E351}" type="slidenum">
              <a:rPr lang="en-IN" smtClean="0"/>
              <a:t>35</a:t>
            </a:fld>
            <a:endParaRPr lang="en-IN"/>
          </a:p>
        </p:txBody>
      </p:sp>
    </p:spTree>
    <p:extLst>
      <p:ext uri="{BB962C8B-B14F-4D97-AF65-F5344CB8AC3E}">
        <p14:creationId xmlns:p14="http://schemas.microsoft.com/office/powerpoint/2010/main" val="2972027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011C-7C8C-A91C-CEB6-9C04BEEAF415}"/>
              </a:ext>
            </a:extLst>
          </p:cNvPr>
          <p:cNvSpPr>
            <a:spLocks noGrp="1"/>
          </p:cNvSpPr>
          <p:nvPr>
            <p:ph type="title"/>
          </p:nvPr>
        </p:nvSpPr>
        <p:spPr>
          <a:xfrm>
            <a:off x="830263" y="165100"/>
            <a:ext cx="10515600" cy="625475"/>
          </a:xfrm>
          <a:solidFill>
            <a:srgbClr val="002060"/>
          </a:solidFill>
        </p:spPr>
        <p:txBody>
          <a:bodyPr>
            <a:normAutofit fontScale="90000"/>
          </a:bodyPr>
          <a:lstStyle/>
          <a:p>
            <a:r>
              <a:rPr lang="en-US" dirty="0">
                <a:solidFill>
                  <a:schemeClr val="bg1"/>
                </a:solidFill>
              </a:rPr>
              <a:t>Decision Trees: Pupil, EEG and Gaze Based</a:t>
            </a:r>
            <a:endParaRPr lang="en-IN" dirty="0">
              <a:solidFill>
                <a:schemeClr val="bg1"/>
              </a:solidFill>
            </a:endParaRPr>
          </a:p>
        </p:txBody>
      </p:sp>
      <p:pic>
        <p:nvPicPr>
          <p:cNvPr id="6" name="Picture 6">
            <a:extLst>
              <a:ext uri="{FF2B5EF4-FFF2-40B4-BE49-F238E27FC236}">
                <a16:creationId xmlns:a16="http://schemas.microsoft.com/office/drawing/2014/main" id="{91F59FEB-D600-D278-9867-5AC5F39D9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790575"/>
            <a:ext cx="5830888" cy="55790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D2097F-8495-764A-F730-53D981F27723}"/>
              </a:ext>
            </a:extLst>
          </p:cNvPr>
          <p:cNvSpPr txBox="1"/>
          <p:nvPr/>
        </p:nvSpPr>
        <p:spPr>
          <a:xfrm>
            <a:off x="561975" y="6334780"/>
            <a:ext cx="5399881" cy="523220"/>
          </a:xfrm>
          <a:prstGeom prst="rect">
            <a:avLst/>
          </a:prstGeom>
          <a:noFill/>
        </p:spPr>
        <p:txBody>
          <a:bodyPr wrap="square">
            <a:spAutoFit/>
          </a:bodyPr>
          <a:lstStyle/>
          <a:p>
            <a:pPr algn="just">
              <a:spcBef>
                <a:spcPts val="500"/>
              </a:spcBef>
              <a:spcAft>
                <a:spcPts val="600"/>
              </a:spcAft>
            </a:pPr>
            <a:r>
              <a:rPr lang="en-US" sz="1400" dirty="0">
                <a:effectLst/>
                <a:ea typeface="Times New Roman" panose="02020603050405020304" pitchFamily="18" charset="0"/>
                <a:cs typeface="Times New Roman" panose="02020603050405020304" pitchFamily="18" charset="0"/>
              </a:rPr>
              <a:t>Fig.   a) Decision tree for operator O4 trained using a) pupil-based features b) EEG based features c) Gaze based features</a:t>
            </a:r>
            <a:endParaRPr lang="en-IN" sz="1400" dirty="0">
              <a:effectLst/>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36B4271-EF5D-3EFE-E05E-36B85CA22B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27" b="74852"/>
          <a:stretch/>
        </p:blipFill>
        <p:spPr bwMode="auto">
          <a:xfrm>
            <a:off x="6638925" y="4330966"/>
            <a:ext cx="2798128" cy="1780545"/>
          </a:xfrm>
          <a:prstGeom prst="rect">
            <a:avLst/>
          </a:prstGeom>
          <a:noFill/>
        </p:spPr>
      </p:pic>
      <p:pic>
        <p:nvPicPr>
          <p:cNvPr id="9" name="Picture 8">
            <a:extLst>
              <a:ext uri="{FF2B5EF4-FFF2-40B4-BE49-F238E27FC236}">
                <a16:creationId xmlns:a16="http://schemas.microsoft.com/office/drawing/2014/main" id="{DD7E794D-9C92-C0AD-6486-3A8FFEE829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3" t="24456" r="51806" b="52002"/>
          <a:stretch/>
        </p:blipFill>
        <p:spPr bwMode="auto">
          <a:xfrm>
            <a:off x="9437053" y="4330966"/>
            <a:ext cx="2657475" cy="1666875"/>
          </a:xfrm>
          <a:prstGeom prst="rect">
            <a:avLst/>
          </a:prstGeom>
          <a:noFill/>
        </p:spPr>
      </p:pic>
      <p:pic>
        <p:nvPicPr>
          <p:cNvPr id="11" name="Picture 10">
            <a:extLst>
              <a:ext uri="{FF2B5EF4-FFF2-40B4-BE49-F238E27FC236}">
                <a16:creationId xmlns:a16="http://schemas.microsoft.com/office/drawing/2014/main" id="{972BB14D-B6AA-FA6F-C042-AD20DAAB1C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697" b="76457"/>
          <a:stretch/>
        </p:blipFill>
        <p:spPr bwMode="auto">
          <a:xfrm>
            <a:off x="7856696" y="1781920"/>
            <a:ext cx="2557145" cy="1666875"/>
          </a:xfrm>
          <a:prstGeom prst="rect">
            <a:avLst/>
          </a:prstGeom>
          <a:noFill/>
        </p:spPr>
      </p:pic>
      <p:sp>
        <p:nvSpPr>
          <p:cNvPr id="12" name="TextBox 11">
            <a:extLst>
              <a:ext uri="{FF2B5EF4-FFF2-40B4-BE49-F238E27FC236}">
                <a16:creationId xmlns:a16="http://schemas.microsoft.com/office/drawing/2014/main" id="{B8C391F6-CA29-970B-9108-924CE90FEC5A}"/>
              </a:ext>
            </a:extLst>
          </p:cNvPr>
          <p:cNvSpPr txBox="1"/>
          <p:nvPr/>
        </p:nvSpPr>
        <p:spPr>
          <a:xfrm>
            <a:off x="7525569" y="1135589"/>
            <a:ext cx="4104456" cy="646331"/>
          </a:xfrm>
          <a:prstGeom prst="rect">
            <a:avLst/>
          </a:prstGeom>
          <a:noFill/>
        </p:spPr>
        <p:txBody>
          <a:bodyPr wrap="square" rtlCol="0">
            <a:spAutoFit/>
          </a:bodyPr>
          <a:lstStyle/>
          <a:p>
            <a:r>
              <a:rPr lang="en-US" sz="1200" b="1" dirty="0"/>
              <a:t>1</a:t>
            </a:r>
            <a:r>
              <a:rPr lang="en-US" sz="1200" dirty="0"/>
              <a:t>- Low cognitive workload	</a:t>
            </a:r>
            <a:r>
              <a:rPr lang="en-US" sz="1200" b="1" dirty="0"/>
              <a:t>2</a:t>
            </a:r>
            <a:r>
              <a:rPr lang="en-US" sz="1200" dirty="0"/>
              <a:t>- Medium cognitive workload</a:t>
            </a:r>
            <a:endParaRPr lang="en-IN" sz="1200" dirty="0"/>
          </a:p>
          <a:p>
            <a:r>
              <a:rPr lang="en-US" sz="1200" b="1" dirty="0"/>
              <a:t>3</a:t>
            </a:r>
            <a:r>
              <a:rPr lang="en-US" sz="1200" dirty="0"/>
              <a:t>- High cognitive workload</a:t>
            </a:r>
            <a:endParaRPr lang="en-IN" sz="1200" dirty="0"/>
          </a:p>
          <a:p>
            <a:endParaRPr lang="en-IN" sz="1200" dirty="0"/>
          </a:p>
        </p:txBody>
      </p:sp>
      <p:sp>
        <p:nvSpPr>
          <p:cNvPr id="13" name="TextBox 12">
            <a:extLst>
              <a:ext uri="{FF2B5EF4-FFF2-40B4-BE49-F238E27FC236}">
                <a16:creationId xmlns:a16="http://schemas.microsoft.com/office/drawing/2014/main" id="{8532648B-C68B-D45C-5CD6-916C7DD4A292}"/>
              </a:ext>
            </a:extLst>
          </p:cNvPr>
          <p:cNvSpPr txBox="1"/>
          <p:nvPr/>
        </p:nvSpPr>
        <p:spPr>
          <a:xfrm>
            <a:off x="6392863" y="6164855"/>
            <a:ext cx="5561012" cy="523220"/>
          </a:xfrm>
          <a:prstGeom prst="rect">
            <a:avLst/>
          </a:prstGeom>
          <a:noFill/>
        </p:spPr>
        <p:txBody>
          <a:bodyPr wrap="square">
            <a:spAutoFit/>
          </a:bodyPr>
          <a:lstStyle/>
          <a:p>
            <a:pPr algn="just">
              <a:spcBef>
                <a:spcPts val="500"/>
              </a:spcBef>
              <a:spcAft>
                <a:spcPts val="600"/>
              </a:spcAft>
            </a:pPr>
            <a:r>
              <a:rPr lang="en-US" sz="1400" dirty="0">
                <a:effectLst/>
                <a:ea typeface="Times New Roman" panose="02020603050405020304" pitchFamily="18" charset="0"/>
                <a:cs typeface="Times New Roman" panose="02020603050405020304" pitchFamily="18" charset="0"/>
              </a:rPr>
              <a:t>Fig.   a) Confusion matrices for three levels of cognitive workload obtained using a) pupil-based features b) EEG based features c) Gaze based features</a:t>
            </a:r>
            <a:endParaRPr lang="en-IN" sz="1400" dirty="0">
              <a:effectLst/>
              <a:ea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C0EF4FF8-2D65-EBC1-990D-7359DB4C8F30}"/>
              </a:ext>
            </a:extLst>
          </p:cNvPr>
          <p:cNvSpPr>
            <a:spLocks noGrp="1"/>
          </p:cNvSpPr>
          <p:nvPr>
            <p:ph type="sldNum" sz="quarter" idx="12"/>
          </p:nvPr>
        </p:nvSpPr>
        <p:spPr/>
        <p:txBody>
          <a:bodyPr/>
          <a:lstStyle/>
          <a:p>
            <a:fld id="{4E84AAA9-989C-4C2D-A42D-0B8E5229E351}" type="slidenum">
              <a:rPr lang="en-IN" smtClean="0"/>
              <a:t>36</a:t>
            </a:fld>
            <a:endParaRPr lang="en-IN"/>
          </a:p>
        </p:txBody>
      </p:sp>
    </p:spTree>
    <p:extLst>
      <p:ext uri="{BB962C8B-B14F-4D97-AF65-F5344CB8AC3E}">
        <p14:creationId xmlns:p14="http://schemas.microsoft.com/office/powerpoint/2010/main" val="2163180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011C-7C8C-A91C-CEB6-9C04BEEAF415}"/>
              </a:ext>
            </a:extLst>
          </p:cNvPr>
          <p:cNvSpPr>
            <a:spLocks noGrp="1"/>
          </p:cNvSpPr>
          <p:nvPr>
            <p:ph type="title"/>
          </p:nvPr>
        </p:nvSpPr>
        <p:spPr>
          <a:solidFill>
            <a:srgbClr val="002060"/>
          </a:solidFill>
        </p:spPr>
        <p:txBody>
          <a:bodyPr/>
          <a:lstStyle/>
          <a:p>
            <a:r>
              <a:rPr lang="en-US" dirty="0">
                <a:solidFill>
                  <a:schemeClr val="bg1"/>
                </a:solidFill>
              </a:rPr>
              <a:t>Fusion of Features</a:t>
            </a:r>
            <a:endParaRPr lang="en-IN" dirty="0">
              <a:solidFill>
                <a:schemeClr val="bg1"/>
              </a:solidFill>
            </a:endParaRPr>
          </a:p>
        </p:txBody>
      </p:sp>
      <p:pic>
        <p:nvPicPr>
          <p:cNvPr id="6" name="Picture 5">
            <a:extLst>
              <a:ext uri="{FF2B5EF4-FFF2-40B4-BE49-F238E27FC236}">
                <a16:creationId xmlns:a16="http://schemas.microsoft.com/office/drawing/2014/main" id="{94AB8BA6-777D-7BA2-6E84-E48E72C259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45" y="1971675"/>
            <a:ext cx="5104130" cy="4026302"/>
          </a:xfrm>
          <a:prstGeom prst="rect">
            <a:avLst/>
          </a:prstGeom>
          <a:noFill/>
          <a:ln>
            <a:noFill/>
          </a:ln>
        </p:spPr>
      </p:pic>
      <p:sp>
        <p:nvSpPr>
          <p:cNvPr id="8" name="TextBox 7">
            <a:extLst>
              <a:ext uri="{FF2B5EF4-FFF2-40B4-BE49-F238E27FC236}">
                <a16:creationId xmlns:a16="http://schemas.microsoft.com/office/drawing/2014/main" id="{A9084DFC-90B7-6A45-D2BA-412C2653129D}"/>
              </a:ext>
            </a:extLst>
          </p:cNvPr>
          <p:cNvSpPr txBox="1"/>
          <p:nvPr/>
        </p:nvSpPr>
        <p:spPr>
          <a:xfrm>
            <a:off x="315596" y="6125075"/>
            <a:ext cx="5218430" cy="523220"/>
          </a:xfrm>
          <a:prstGeom prst="rect">
            <a:avLst/>
          </a:prstGeom>
          <a:noFill/>
        </p:spPr>
        <p:txBody>
          <a:bodyPr wrap="square">
            <a:spAutoFit/>
          </a:bodyPr>
          <a:lstStyle/>
          <a:p>
            <a:pPr>
              <a:spcAft>
                <a:spcPts val="1000"/>
              </a:spcAft>
            </a:pPr>
            <a:r>
              <a:rPr lang="en-IN" sz="1400" dirty="0">
                <a:solidFill>
                  <a:srgbClr val="000000"/>
                </a:solidFill>
                <a:effectLst/>
                <a:ea typeface="Calibri" panose="020F0502020204030204" pitchFamily="34" charset="0"/>
                <a:cs typeface="Times New Roman" panose="02020603050405020304" pitchFamily="18" charset="0"/>
              </a:rPr>
              <a:t>Fig. Decision tree for operator O4 trained on the fusion of pupil, EEG, and gaze-based features</a:t>
            </a:r>
          </a:p>
        </p:txBody>
      </p:sp>
      <p:sp>
        <p:nvSpPr>
          <p:cNvPr id="10" name="TextBox 9">
            <a:extLst>
              <a:ext uri="{FF2B5EF4-FFF2-40B4-BE49-F238E27FC236}">
                <a16:creationId xmlns:a16="http://schemas.microsoft.com/office/drawing/2014/main" id="{7E83D1DA-142F-0F40-36A5-D6A77C8871D4}"/>
              </a:ext>
            </a:extLst>
          </p:cNvPr>
          <p:cNvSpPr txBox="1"/>
          <p:nvPr/>
        </p:nvSpPr>
        <p:spPr>
          <a:xfrm>
            <a:off x="6858819" y="2164982"/>
            <a:ext cx="4104456" cy="646331"/>
          </a:xfrm>
          <a:prstGeom prst="rect">
            <a:avLst/>
          </a:prstGeom>
          <a:noFill/>
        </p:spPr>
        <p:txBody>
          <a:bodyPr wrap="square" rtlCol="0">
            <a:spAutoFit/>
          </a:bodyPr>
          <a:lstStyle/>
          <a:p>
            <a:r>
              <a:rPr lang="en-US" sz="1200" b="1" dirty="0"/>
              <a:t>1</a:t>
            </a:r>
            <a:r>
              <a:rPr lang="en-US" sz="1200" dirty="0"/>
              <a:t>- Low cognitive workload	</a:t>
            </a:r>
            <a:r>
              <a:rPr lang="en-US" sz="1200" b="1" dirty="0"/>
              <a:t>2</a:t>
            </a:r>
            <a:r>
              <a:rPr lang="en-US" sz="1200" dirty="0"/>
              <a:t>- Medium cognitive workload</a:t>
            </a:r>
            <a:endParaRPr lang="en-IN" sz="1200" dirty="0"/>
          </a:p>
          <a:p>
            <a:r>
              <a:rPr lang="en-US" sz="1200" b="1" dirty="0"/>
              <a:t>3</a:t>
            </a:r>
            <a:r>
              <a:rPr lang="en-US" sz="1200" dirty="0"/>
              <a:t>- High cognitive workload</a:t>
            </a:r>
            <a:endParaRPr lang="en-IN" sz="1200" dirty="0"/>
          </a:p>
          <a:p>
            <a:endParaRPr lang="en-IN" sz="1200" dirty="0"/>
          </a:p>
        </p:txBody>
      </p:sp>
      <p:sp>
        <p:nvSpPr>
          <p:cNvPr id="12" name="Slide Number Placeholder 11">
            <a:extLst>
              <a:ext uri="{FF2B5EF4-FFF2-40B4-BE49-F238E27FC236}">
                <a16:creationId xmlns:a16="http://schemas.microsoft.com/office/drawing/2014/main" id="{7F6A58C6-FF80-5C2D-C119-C5738211AE9E}"/>
              </a:ext>
            </a:extLst>
          </p:cNvPr>
          <p:cNvSpPr>
            <a:spLocks noGrp="1"/>
          </p:cNvSpPr>
          <p:nvPr>
            <p:ph type="sldNum" sz="quarter" idx="12"/>
          </p:nvPr>
        </p:nvSpPr>
        <p:spPr/>
        <p:txBody>
          <a:bodyPr/>
          <a:lstStyle/>
          <a:p>
            <a:fld id="{4E84AAA9-989C-4C2D-A42D-0B8E5229E351}" type="slidenum">
              <a:rPr lang="en-IN" smtClean="0"/>
              <a:t>37</a:t>
            </a:fld>
            <a:endParaRPr lang="en-IN"/>
          </a:p>
        </p:txBody>
      </p:sp>
      <p:sp>
        <p:nvSpPr>
          <p:cNvPr id="13" name="TextBox 12">
            <a:extLst>
              <a:ext uri="{FF2B5EF4-FFF2-40B4-BE49-F238E27FC236}">
                <a16:creationId xmlns:a16="http://schemas.microsoft.com/office/drawing/2014/main" id="{3223B61C-A859-D31F-C8CF-6A235E9034D3}"/>
              </a:ext>
            </a:extLst>
          </p:cNvPr>
          <p:cNvSpPr txBox="1"/>
          <p:nvPr/>
        </p:nvSpPr>
        <p:spPr>
          <a:xfrm>
            <a:off x="6221413" y="6015692"/>
            <a:ext cx="5561012" cy="523220"/>
          </a:xfrm>
          <a:prstGeom prst="rect">
            <a:avLst/>
          </a:prstGeom>
          <a:noFill/>
        </p:spPr>
        <p:txBody>
          <a:bodyPr wrap="square">
            <a:spAutoFit/>
          </a:bodyPr>
          <a:lstStyle/>
          <a:p>
            <a:pPr algn="just">
              <a:spcBef>
                <a:spcPts val="500"/>
              </a:spcBef>
              <a:spcAft>
                <a:spcPts val="600"/>
              </a:spcAft>
            </a:pPr>
            <a:r>
              <a:rPr lang="en-US" sz="1400" dirty="0">
                <a:effectLst/>
                <a:ea typeface="Times New Roman" panose="02020603050405020304" pitchFamily="18" charset="0"/>
                <a:cs typeface="Times New Roman" panose="02020603050405020304" pitchFamily="18" charset="0"/>
              </a:rPr>
              <a:t>Fig.   a) Confusion matrices for three levels of cognitive workload obtained using </a:t>
            </a:r>
            <a:r>
              <a:rPr lang="en-US" sz="1400" dirty="0">
                <a:ea typeface="Times New Roman" panose="02020603050405020304" pitchFamily="18" charset="0"/>
                <a:cs typeface="Times New Roman" panose="02020603050405020304" pitchFamily="18" charset="0"/>
              </a:rPr>
              <a:t> fusion of </a:t>
            </a:r>
            <a:r>
              <a:rPr lang="en-US" sz="1400" dirty="0">
                <a:effectLst/>
                <a:ea typeface="Times New Roman" panose="02020603050405020304" pitchFamily="18" charset="0"/>
                <a:cs typeface="Times New Roman" panose="02020603050405020304" pitchFamily="18" charset="0"/>
              </a:rPr>
              <a:t>pupil-based, EEG-based and gaze based features</a:t>
            </a:r>
            <a:endParaRPr lang="en-IN" sz="1400" dirty="0">
              <a:effectLst/>
              <a:ea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633169A9-BC11-EDB3-1B36-1F9FC45814D2}"/>
              </a:ext>
            </a:extLst>
          </p:cNvPr>
          <p:cNvGrpSpPr/>
          <p:nvPr/>
        </p:nvGrpSpPr>
        <p:grpSpPr>
          <a:xfrm>
            <a:off x="6562727" y="2811313"/>
            <a:ext cx="3568796" cy="2549426"/>
            <a:chOff x="6562727" y="2811313"/>
            <a:chExt cx="3568796" cy="2549426"/>
          </a:xfrm>
        </p:grpSpPr>
        <p:pic>
          <p:nvPicPr>
            <p:cNvPr id="9" name="Picture 8">
              <a:extLst>
                <a:ext uri="{FF2B5EF4-FFF2-40B4-BE49-F238E27FC236}">
                  <a16:creationId xmlns:a16="http://schemas.microsoft.com/office/drawing/2014/main" id="{B86B9BF0-6E9A-8A73-F472-0EA5EE01B1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6" t="73947" r="49494" b="-2422"/>
            <a:stretch/>
          </p:blipFill>
          <p:spPr bwMode="auto">
            <a:xfrm>
              <a:off x="6562727" y="2811313"/>
              <a:ext cx="3568796" cy="2549426"/>
            </a:xfrm>
            <a:prstGeom prst="rect">
              <a:avLst/>
            </a:prstGeom>
            <a:noFill/>
          </p:spPr>
        </p:pic>
        <p:sp>
          <p:nvSpPr>
            <p:cNvPr id="14" name="Rectangle 13">
              <a:extLst>
                <a:ext uri="{FF2B5EF4-FFF2-40B4-BE49-F238E27FC236}">
                  <a16:creationId xmlns:a16="http://schemas.microsoft.com/office/drawing/2014/main" id="{1632E404-3ABB-906B-1106-1EEA03B4E200}"/>
                </a:ext>
              </a:extLst>
            </p:cNvPr>
            <p:cNvSpPr/>
            <p:nvPr/>
          </p:nvSpPr>
          <p:spPr>
            <a:xfrm>
              <a:off x="6858819" y="4837519"/>
              <a:ext cx="742131"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266938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011C-7C8C-A91C-CEB6-9C04BEEAF415}"/>
              </a:ext>
            </a:extLst>
          </p:cNvPr>
          <p:cNvSpPr>
            <a:spLocks noGrp="1"/>
          </p:cNvSpPr>
          <p:nvPr>
            <p:ph type="title"/>
          </p:nvPr>
        </p:nvSpPr>
        <p:spPr>
          <a:solidFill>
            <a:srgbClr val="002060"/>
          </a:solidFill>
        </p:spPr>
        <p:txBody>
          <a:bodyPr/>
          <a:lstStyle/>
          <a:p>
            <a:r>
              <a:rPr lang="en-US" dirty="0">
                <a:solidFill>
                  <a:schemeClr val="bg1"/>
                </a:solidFill>
              </a:rPr>
              <a:t>Result Summary</a:t>
            </a:r>
            <a:endParaRPr lang="en-IN" dirty="0">
              <a:solidFill>
                <a:schemeClr val="bg1"/>
              </a:solidFill>
            </a:endParaRPr>
          </a:p>
        </p:txBody>
      </p:sp>
      <p:graphicFrame>
        <p:nvGraphicFramePr>
          <p:cNvPr id="7" name="Table 6">
            <a:extLst>
              <a:ext uri="{FF2B5EF4-FFF2-40B4-BE49-F238E27FC236}">
                <a16:creationId xmlns:a16="http://schemas.microsoft.com/office/drawing/2014/main" id="{AAB537F8-B10E-1C47-2BD1-D8F60D7B854F}"/>
              </a:ext>
            </a:extLst>
          </p:cNvPr>
          <p:cNvGraphicFramePr>
            <a:graphicFrameLocks noGrp="1"/>
          </p:cNvGraphicFramePr>
          <p:nvPr/>
        </p:nvGraphicFramePr>
        <p:xfrm>
          <a:off x="838201" y="1981201"/>
          <a:ext cx="5848350" cy="3629025"/>
        </p:xfrm>
        <a:graphic>
          <a:graphicData uri="http://schemas.openxmlformats.org/drawingml/2006/table">
            <a:tbl>
              <a:tblPr firstRow="1" firstCol="1" bandRow="1"/>
              <a:tblGrid>
                <a:gridCol w="909518">
                  <a:extLst>
                    <a:ext uri="{9D8B030D-6E8A-4147-A177-3AD203B41FA5}">
                      <a16:colId xmlns:a16="http://schemas.microsoft.com/office/drawing/2014/main" val="2313315688"/>
                    </a:ext>
                  </a:extLst>
                </a:gridCol>
                <a:gridCol w="2560876">
                  <a:extLst>
                    <a:ext uri="{9D8B030D-6E8A-4147-A177-3AD203B41FA5}">
                      <a16:colId xmlns:a16="http://schemas.microsoft.com/office/drawing/2014/main" val="1672962020"/>
                    </a:ext>
                  </a:extLst>
                </a:gridCol>
                <a:gridCol w="2377956">
                  <a:extLst>
                    <a:ext uri="{9D8B030D-6E8A-4147-A177-3AD203B41FA5}">
                      <a16:colId xmlns:a16="http://schemas.microsoft.com/office/drawing/2014/main" val="741678098"/>
                    </a:ext>
                  </a:extLst>
                </a:gridCol>
              </a:tblGrid>
              <a:tr h="822515">
                <a:tc>
                  <a:txBody>
                    <a:bodyPr/>
                    <a:lstStyle/>
                    <a:p>
                      <a:pPr>
                        <a:lnSpc>
                          <a:spcPct val="107000"/>
                        </a:lnSpc>
                        <a:spcAft>
                          <a:spcPts val="800"/>
                        </a:spcAft>
                      </a:pPr>
                      <a:r>
                        <a:rPr lang="en-US" sz="2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 NO.</a:t>
                      </a:r>
                      <a:endParaRPr lang="en-IN"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Feature Combination</a:t>
                      </a:r>
                      <a:endParaRPr lang="en-IN"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Overall accuracy (%)</a:t>
                      </a:r>
                      <a:endParaRPr lang="en-IN"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847170"/>
                  </a:ext>
                </a:extLst>
              </a:tr>
              <a:tr h="400930">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only </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60.87</a:t>
                      </a:r>
                      <a:endParaRPr lang="en-IN"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999240"/>
                  </a:ext>
                </a:extLst>
              </a:tr>
              <a:tr h="400930">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EEG only </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45.65</a:t>
                      </a:r>
                      <a:endParaRPr lang="en-IN"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278652"/>
                  </a:ext>
                </a:extLst>
              </a:tr>
              <a:tr h="400930">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Gaze only</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50.00</a:t>
                      </a:r>
                      <a:endParaRPr lang="en-IN"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069740"/>
                  </a:ext>
                </a:extLst>
              </a:tr>
              <a:tr h="400930">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 EEG</a:t>
                      </a:r>
                      <a:endParaRPr lang="en-IN"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63.04</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665919"/>
                  </a:ext>
                </a:extLst>
              </a:tr>
              <a:tr h="400930">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 Gaze</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65.22</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041363"/>
                  </a:ext>
                </a:extLst>
              </a:tr>
              <a:tr h="400930">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EEG + Gaze</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39.13</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584689"/>
                  </a:ext>
                </a:extLst>
              </a:tr>
              <a:tr h="400930">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+EEG + Gaze</a:t>
                      </a:r>
                      <a:endParaRPr lang="en-IN"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69.56</a:t>
                      </a:r>
                      <a:endParaRPr lang="en-IN" sz="2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441427"/>
                  </a:ext>
                </a:extLst>
              </a:tr>
            </a:tbl>
          </a:graphicData>
        </a:graphic>
      </p:graphicFrame>
      <p:sp>
        <p:nvSpPr>
          <p:cNvPr id="8" name="Rectangle 7">
            <a:extLst>
              <a:ext uri="{FF2B5EF4-FFF2-40B4-BE49-F238E27FC236}">
                <a16:creationId xmlns:a16="http://schemas.microsoft.com/office/drawing/2014/main" id="{2C84424E-0B60-8C56-9136-49257BC3B49F}"/>
              </a:ext>
            </a:extLst>
          </p:cNvPr>
          <p:cNvSpPr/>
          <p:nvPr/>
        </p:nvSpPr>
        <p:spPr>
          <a:xfrm>
            <a:off x="838200" y="5702303"/>
            <a:ext cx="5848350" cy="795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chemeClr val="tx1"/>
                </a:solidFill>
              </a:rPr>
              <a:t>Operator O4: Fusion of features results in increase in accuracy of workload classification </a:t>
            </a:r>
            <a:endParaRPr lang="en-IN" dirty="0">
              <a:solidFill>
                <a:schemeClr val="tx1"/>
              </a:solidFill>
            </a:endParaRPr>
          </a:p>
        </p:txBody>
      </p:sp>
      <p:sp>
        <p:nvSpPr>
          <p:cNvPr id="10" name="TextBox 9">
            <a:extLst>
              <a:ext uri="{FF2B5EF4-FFF2-40B4-BE49-F238E27FC236}">
                <a16:creationId xmlns:a16="http://schemas.microsoft.com/office/drawing/2014/main" id="{992B5650-661A-A875-8A0A-DAC9A544BB34}"/>
              </a:ext>
            </a:extLst>
          </p:cNvPr>
          <p:cNvSpPr txBox="1"/>
          <p:nvPr/>
        </p:nvSpPr>
        <p:spPr>
          <a:xfrm>
            <a:off x="6686550" y="1981201"/>
            <a:ext cx="5305425" cy="2031325"/>
          </a:xfrm>
          <a:prstGeom prst="rect">
            <a:avLst/>
          </a:prstGeom>
          <a:noFill/>
        </p:spPr>
        <p:txBody>
          <a:bodyPr wrap="square">
            <a:spAutoFit/>
          </a:bodyPr>
          <a:lstStyle/>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Aygun et al. (2022) report a three-level cognitive workload mean classification accuracy of 51.59% using pupil-based features in a driving task.</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err="1">
                <a:effectLst/>
                <a:ea typeface="Calibri" panose="020F0502020204030204" pitchFamily="34" charset="0"/>
                <a:cs typeface="Arial" panose="020B0604020202020204" pitchFamily="34" charset="0"/>
              </a:rPr>
              <a:t>Braarud</a:t>
            </a:r>
            <a:r>
              <a:rPr lang="en-US" sz="1800" dirty="0">
                <a:effectLst/>
                <a:ea typeface="Calibri" panose="020F0502020204030204" pitchFamily="34" charset="0"/>
                <a:cs typeface="Arial" panose="020B0604020202020204" pitchFamily="34" charset="0"/>
              </a:rPr>
              <a:t> et al. (2020) report a workload classification accuracy of 63% based on speech features. (Nuclear domain)</a:t>
            </a:r>
            <a:endParaRPr lang="en-IN" dirty="0"/>
          </a:p>
        </p:txBody>
      </p:sp>
      <p:sp>
        <p:nvSpPr>
          <p:cNvPr id="11" name="Slide Number Placeholder 10">
            <a:extLst>
              <a:ext uri="{FF2B5EF4-FFF2-40B4-BE49-F238E27FC236}">
                <a16:creationId xmlns:a16="http://schemas.microsoft.com/office/drawing/2014/main" id="{4E910E58-10C5-CE29-B2D0-35633DB1EBB1}"/>
              </a:ext>
            </a:extLst>
          </p:cNvPr>
          <p:cNvSpPr>
            <a:spLocks noGrp="1"/>
          </p:cNvSpPr>
          <p:nvPr>
            <p:ph type="sldNum" sz="quarter" idx="12"/>
          </p:nvPr>
        </p:nvSpPr>
        <p:spPr/>
        <p:txBody>
          <a:bodyPr/>
          <a:lstStyle/>
          <a:p>
            <a:fld id="{4E84AAA9-989C-4C2D-A42D-0B8E5229E351}" type="slidenum">
              <a:rPr lang="en-IN" smtClean="0"/>
              <a:t>38</a:t>
            </a:fld>
            <a:endParaRPr lang="en-IN"/>
          </a:p>
        </p:txBody>
      </p:sp>
    </p:spTree>
    <p:extLst>
      <p:ext uri="{BB962C8B-B14F-4D97-AF65-F5344CB8AC3E}">
        <p14:creationId xmlns:p14="http://schemas.microsoft.com/office/powerpoint/2010/main" val="1623521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B7D7-EE8D-12A5-F077-4310F8E06591}"/>
              </a:ext>
            </a:extLst>
          </p:cNvPr>
          <p:cNvSpPr>
            <a:spLocks noGrp="1"/>
          </p:cNvSpPr>
          <p:nvPr>
            <p:ph type="title"/>
          </p:nvPr>
        </p:nvSpPr>
        <p:spPr>
          <a:solidFill>
            <a:srgbClr val="002060"/>
          </a:solidFill>
        </p:spPr>
        <p:txBody>
          <a:bodyPr/>
          <a:lstStyle/>
          <a:p>
            <a:r>
              <a:rPr lang="en-US" dirty="0">
                <a:solidFill>
                  <a:schemeClr val="bg1"/>
                </a:solidFill>
              </a:rPr>
              <a:t>Population Model</a:t>
            </a:r>
            <a:endParaRPr lang="en-IN" dirty="0">
              <a:solidFill>
                <a:schemeClr val="bg1"/>
              </a:solidFill>
            </a:endParaRPr>
          </a:p>
        </p:txBody>
      </p:sp>
      <p:graphicFrame>
        <p:nvGraphicFramePr>
          <p:cNvPr id="5" name="Table 4">
            <a:extLst>
              <a:ext uri="{FF2B5EF4-FFF2-40B4-BE49-F238E27FC236}">
                <a16:creationId xmlns:a16="http://schemas.microsoft.com/office/drawing/2014/main" id="{71827B27-AE6B-0004-8556-66FC773937AF}"/>
              </a:ext>
            </a:extLst>
          </p:cNvPr>
          <p:cNvGraphicFramePr>
            <a:graphicFrameLocks noGrp="1"/>
          </p:cNvGraphicFramePr>
          <p:nvPr/>
        </p:nvGraphicFramePr>
        <p:xfrm>
          <a:off x="838200" y="2190750"/>
          <a:ext cx="4999037" cy="3215860"/>
        </p:xfrm>
        <a:graphic>
          <a:graphicData uri="http://schemas.openxmlformats.org/drawingml/2006/table">
            <a:tbl>
              <a:tblPr firstRow="1" firstCol="1" bandRow="1"/>
              <a:tblGrid>
                <a:gridCol w="777435">
                  <a:extLst>
                    <a:ext uri="{9D8B030D-6E8A-4147-A177-3AD203B41FA5}">
                      <a16:colId xmlns:a16="http://schemas.microsoft.com/office/drawing/2014/main" val="2048025171"/>
                    </a:ext>
                  </a:extLst>
                </a:gridCol>
                <a:gridCol w="2188979">
                  <a:extLst>
                    <a:ext uri="{9D8B030D-6E8A-4147-A177-3AD203B41FA5}">
                      <a16:colId xmlns:a16="http://schemas.microsoft.com/office/drawing/2014/main" val="125750802"/>
                    </a:ext>
                  </a:extLst>
                </a:gridCol>
                <a:gridCol w="2032623">
                  <a:extLst>
                    <a:ext uri="{9D8B030D-6E8A-4147-A177-3AD203B41FA5}">
                      <a16:colId xmlns:a16="http://schemas.microsoft.com/office/drawing/2014/main" val="2841961028"/>
                    </a:ext>
                  </a:extLst>
                </a:gridCol>
              </a:tblGrid>
              <a:tr h="653081">
                <a:tc>
                  <a:txBody>
                    <a:bodyPr/>
                    <a:lstStyle/>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 NO.</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Feature Combination</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Overall accuracy (%)</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5010"/>
                  </a:ext>
                </a:extLst>
              </a:tr>
              <a:tr h="31828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only </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54.35</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548014"/>
                  </a:ext>
                </a:extLst>
              </a:tr>
              <a:tr h="31828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EEG only </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50.20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395413"/>
                  </a:ext>
                </a:extLst>
              </a:tr>
              <a:tr h="31828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Gaze only</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50.62</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662855"/>
                  </a:ext>
                </a:extLst>
              </a:tr>
              <a:tr h="31828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 EEG</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63.90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85389"/>
                  </a:ext>
                </a:extLst>
              </a:tr>
              <a:tr h="31828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 Gaze</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63.07</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086929"/>
                  </a:ext>
                </a:extLst>
              </a:tr>
              <a:tr h="31828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EEG + Gaze</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52.28</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36620"/>
                  </a:ext>
                </a:extLst>
              </a:tr>
              <a:tr h="653081">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+EEG + Gaze</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66.80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009292"/>
                  </a:ext>
                </a:extLst>
              </a:tr>
            </a:tbl>
          </a:graphicData>
        </a:graphic>
      </p:graphicFrame>
      <p:grpSp>
        <p:nvGrpSpPr>
          <p:cNvPr id="8" name="Group 7">
            <a:extLst>
              <a:ext uri="{FF2B5EF4-FFF2-40B4-BE49-F238E27FC236}">
                <a16:creationId xmlns:a16="http://schemas.microsoft.com/office/drawing/2014/main" id="{C5C2CE7F-CB65-8D67-22E8-9A5E903DE3E9}"/>
              </a:ext>
            </a:extLst>
          </p:cNvPr>
          <p:cNvGrpSpPr/>
          <p:nvPr/>
        </p:nvGrpSpPr>
        <p:grpSpPr>
          <a:xfrm>
            <a:off x="6497640" y="2250867"/>
            <a:ext cx="4279080" cy="3095625"/>
            <a:chOff x="6482397" y="2190750"/>
            <a:chExt cx="4279080" cy="3095625"/>
          </a:xfrm>
        </p:grpSpPr>
        <p:pic>
          <p:nvPicPr>
            <p:cNvPr id="6" name="Picture 5">
              <a:extLst>
                <a:ext uri="{FF2B5EF4-FFF2-40B4-BE49-F238E27FC236}">
                  <a16:creationId xmlns:a16="http://schemas.microsoft.com/office/drawing/2014/main" id="{7795A1B7-A795-88B6-98C0-08C990662B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461"/>
            <a:stretch/>
          </p:blipFill>
          <p:spPr bwMode="auto">
            <a:xfrm>
              <a:off x="6482397" y="2190750"/>
              <a:ext cx="4279080" cy="3095625"/>
            </a:xfrm>
            <a:prstGeom prst="rect">
              <a:avLst/>
            </a:prstGeom>
            <a:noFill/>
          </p:spPr>
        </p:pic>
        <p:sp>
          <p:nvSpPr>
            <p:cNvPr id="7" name="Rectangle 6">
              <a:extLst>
                <a:ext uri="{FF2B5EF4-FFF2-40B4-BE49-F238E27FC236}">
                  <a16:creationId xmlns:a16="http://schemas.microsoft.com/office/drawing/2014/main" id="{EF9D393E-6F2C-590A-4311-F71D4A99085C}"/>
                </a:ext>
              </a:extLst>
            </p:cNvPr>
            <p:cNvSpPr/>
            <p:nvPr/>
          </p:nvSpPr>
          <p:spPr>
            <a:xfrm>
              <a:off x="6991350" y="4581525"/>
              <a:ext cx="542925"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9E55ABA0-9576-4D97-2964-ECD23BFA34DF}"/>
              </a:ext>
            </a:extLst>
          </p:cNvPr>
          <p:cNvSpPr txBox="1"/>
          <p:nvPr/>
        </p:nvSpPr>
        <p:spPr>
          <a:xfrm>
            <a:off x="6497640" y="4870242"/>
            <a:ext cx="5553075" cy="584775"/>
          </a:xfrm>
          <a:prstGeom prst="rect">
            <a:avLst/>
          </a:prstGeom>
          <a:noFill/>
        </p:spPr>
        <p:txBody>
          <a:bodyPr wrap="square">
            <a:spAutoFit/>
          </a:bodyPr>
          <a:lstStyle/>
          <a:p>
            <a:r>
              <a:rPr lang="en-US" sz="1600" dirty="0">
                <a:effectLst/>
                <a:ea typeface="Calibri" panose="020F0502020204030204" pitchFamily="34" charset="0"/>
                <a:cs typeface="Arial" panose="020B0604020202020204" pitchFamily="34" charset="0"/>
              </a:rPr>
              <a:t>Fig. Confusion matrices for population-level decision trees trained using all features for 3-level workload classification </a:t>
            </a:r>
            <a:endParaRPr lang="en-IN" sz="1600" dirty="0"/>
          </a:p>
        </p:txBody>
      </p:sp>
      <p:sp>
        <p:nvSpPr>
          <p:cNvPr id="12" name="TextBox 11">
            <a:extLst>
              <a:ext uri="{FF2B5EF4-FFF2-40B4-BE49-F238E27FC236}">
                <a16:creationId xmlns:a16="http://schemas.microsoft.com/office/drawing/2014/main" id="{ACF351A9-77CC-3551-A57D-BABE9EB7A303}"/>
              </a:ext>
            </a:extLst>
          </p:cNvPr>
          <p:cNvSpPr txBox="1"/>
          <p:nvPr/>
        </p:nvSpPr>
        <p:spPr>
          <a:xfrm>
            <a:off x="714375" y="5635210"/>
            <a:ext cx="5572125" cy="923330"/>
          </a:xfrm>
          <a:prstGeom prst="rect">
            <a:avLst/>
          </a:prstGeom>
          <a:noFill/>
        </p:spPr>
        <p:txBody>
          <a:bodyPr wrap="square">
            <a:spAutoFit/>
          </a:bodyPr>
          <a:lstStyle/>
          <a:p>
            <a:pPr marL="285750" indent="-285750">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Arial" panose="020B0604020202020204" pitchFamily="34" charset="0"/>
              </a:rPr>
              <a:t>Braarud</a:t>
            </a:r>
            <a:r>
              <a:rPr lang="en-US" sz="1800" dirty="0">
                <a:effectLst/>
                <a:latin typeface="Calibri" panose="020F0502020204030204" pitchFamily="34" charset="0"/>
                <a:ea typeface="Calibri" panose="020F0502020204030204" pitchFamily="34" charset="0"/>
                <a:cs typeface="Arial" panose="020B0604020202020204" pitchFamily="34" charset="0"/>
              </a:rPr>
              <a:t> et al. (2021) have reported a mean accuracy of 59% for a generalized model of workload that can be applied to nuclear power plant operators.</a:t>
            </a:r>
            <a:endParaRPr lang="en-IN" dirty="0"/>
          </a:p>
        </p:txBody>
      </p:sp>
      <p:sp>
        <p:nvSpPr>
          <p:cNvPr id="13" name="Rectangle 12">
            <a:extLst>
              <a:ext uri="{FF2B5EF4-FFF2-40B4-BE49-F238E27FC236}">
                <a16:creationId xmlns:a16="http://schemas.microsoft.com/office/drawing/2014/main" id="{170CA0C9-F2A5-8DE5-CB63-C1BC397B35B6}"/>
              </a:ext>
            </a:extLst>
          </p:cNvPr>
          <p:cNvSpPr/>
          <p:nvPr/>
        </p:nvSpPr>
        <p:spPr>
          <a:xfrm>
            <a:off x="6419850" y="5855784"/>
            <a:ext cx="4933950" cy="795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en-US" sz="1800" dirty="0">
                <a:solidFill>
                  <a:schemeClr val="tx1"/>
                </a:solidFill>
                <a:effectLst/>
                <a:ea typeface="Calibri" panose="020F0502020204030204" pitchFamily="34" charset="0"/>
                <a:cs typeface="Times New Roman" panose="02020603050405020304" pitchFamily="18" charset="0"/>
              </a:rPr>
              <a:t>Fusion of sensors improves cognitive workload  classification accuracies at population level</a:t>
            </a:r>
          </a:p>
        </p:txBody>
      </p:sp>
      <p:sp>
        <p:nvSpPr>
          <p:cNvPr id="14" name="TextBox 13">
            <a:extLst>
              <a:ext uri="{FF2B5EF4-FFF2-40B4-BE49-F238E27FC236}">
                <a16:creationId xmlns:a16="http://schemas.microsoft.com/office/drawing/2014/main" id="{354F9885-050F-E6C8-CB48-2AD1E8BF13AF}"/>
              </a:ext>
            </a:extLst>
          </p:cNvPr>
          <p:cNvSpPr txBox="1"/>
          <p:nvPr/>
        </p:nvSpPr>
        <p:spPr>
          <a:xfrm>
            <a:off x="7006593" y="1893192"/>
            <a:ext cx="4104456" cy="646331"/>
          </a:xfrm>
          <a:prstGeom prst="rect">
            <a:avLst/>
          </a:prstGeom>
          <a:noFill/>
        </p:spPr>
        <p:txBody>
          <a:bodyPr wrap="square" rtlCol="0">
            <a:spAutoFit/>
          </a:bodyPr>
          <a:lstStyle/>
          <a:p>
            <a:r>
              <a:rPr lang="en-US" sz="1200" b="1" dirty="0"/>
              <a:t>1</a:t>
            </a:r>
            <a:r>
              <a:rPr lang="en-US" sz="1200" dirty="0"/>
              <a:t>- Low cognitive workload	</a:t>
            </a:r>
            <a:r>
              <a:rPr lang="en-US" sz="1200" b="1" dirty="0"/>
              <a:t>2</a:t>
            </a:r>
            <a:r>
              <a:rPr lang="en-US" sz="1200" dirty="0"/>
              <a:t>- Medium cognitive workload</a:t>
            </a:r>
            <a:endParaRPr lang="en-IN" sz="1200" dirty="0"/>
          </a:p>
          <a:p>
            <a:r>
              <a:rPr lang="en-US" sz="1200" b="1" dirty="0"/>
              <a:t>3</a:t>
            </a:r>
            <a:r>
              <a:rPr lang="en-US" sz="1200" dirty="0"/>
              <a:t>- High cognitive workload</a:t>
            </a:r>
            <a:endParaRPr lang="en-IN" sz="1200" dirty="0"/>
          </a:p>
          <a:p>
            <a:endParaRPr lang="en-IN" sz="1200" dirty="0"/>
          </a:p>
        </p:txBody>
      </p:sp>
      <p:sp>
        <p:nvSpPr>
          <p:cNvPr id="15" name="Slide Number Placeholder 14">
            <a:extLst>
              <a:ext uri="{FF2B5EF4-FFF2-40B4-BE49-F238E27FC236}">
                <a16:creationId xmlns:a16="http://schemas.microsoft.com/office/drawing/2014/main" id="{E00A5AA6-996E-DDF6-9FC9-0A9C09DC72D0}"/>
              </a:ext>
            </a:extLst>
          </p:cNvPr>
          <p:cNvSpPr>
            <a:spLocks noGrp="1"/>
          </p:cNvSpPr>
          <p:nvPr>
            <p:ph type="sldNum" sz="quarter" idx="12"/>
          </p:nvPr>
        </p:nvSpPr>
        <p:spPr/>
        <p:txBody>
          <a:bodyPr/>
          <a:lstStyle/>
          <a:p>
            <a:fld id="{4E84AAA9-989C-4C2D-A42D-0B8E5229E351}" type="slidenum">
              <a:rPr lang="en-IN" smtClean="0"/>
              <a:t>39</a:t>
            </a:fld>
            <a:endParaRPr lang="en-IN"/>
          </a:p>
        </p:txBody>
      </p:sp>
    </p:spTree>
    <p:extLst>
      <p:ext uri="{BB962C8B-B14F-4D97-AF65-F5344CB8AC3E}">
        <p14:creationId xmlns:p14="http://schemas.microsoft.com/office/powerpoint/2010/main" val="388452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algn="l"/>
            <a:r>
              <a:rPr lang="en-US" dirty="0">
                <a:solidFill>
                  <a:schemeClr val="bg1"/>
                </a:solidFill>
              </a:rPr>
              <a:t>Nature of Human-Machine Interaction</a:t>
            </a:r>
          </a:p>
        </p:txBody>
      </p:sp>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4</a:t>
            </a:fld>
            <a:endParaRPr lang="en-US">
              <a:solidFill>
                <a:prstClr val="black">
                  <a:tint val="75000"/>
                </a:prstClr>
              </a:solidFill>
              <a:latin typeface="Calibri"/>
            </a:endParaRPr>
          </a:p>
        </p:txBody>
      </p:sp>
      <p:sp>
        <p:nvSpPr>
          <p:cNvPr id="10" name="Rectangle 6">
            <a:extLst>
              <a:ext uri="{FF2B5EF4-FFF2-40B4-BE49-F238E27FC236}">
                <a16:creationId xmlns:a16="http://schemas.microsoft.com/office/drawing/2014/main" id="{629869A8-46C8-A1EB-13B6-2A51F60141C3}"/>
              </a:ext>
            </a:extLst>
          </p:cNvPr>
          <p:cNvSpPr>
            <a:spLocks noChangeArrowheads="1"/>
          </p:cNvSpPr>
          <p:nvPr/>
        </p:nvSpPr>
        <p:spPr bwMode="auto">
          <a:xfrm>
            <a:off x="718129" y="5636906"/>
            <a:ext cx="4076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 A typical industrial control room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2056" name="Picture 8" descr="factory">
            <a:extLst>
              <a:ext uri="{FF2B5EF4-FFF2-40B4-BE49-F238E27FC236}">
                <a16:creationId xmlns:a16="http://schemas.microsoft.com/office/drawing/2014/main" id="{2D3FDFAF-070D-4205-69FB-0C8F4D1F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3773"/>
            <a:ext cx="5252026" cy="35031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0BE41E0-86B1-7C6E-87A7-4E4B430E148C}"/>
              </a:ext>
            </a:extLst>
          </p:cNvPr>
          <p:cNvSpPr/>
          <p:nvPr/>
        </p:nvSpPr>
        <p:spPr>
          <a:xfrm>
            <a:off x="7137401" y="1893773"/>
            <a:ext cx="3879272" cy="35031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Increasing complexity</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Digitalization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Automation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Abundance of information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Shift in role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Operator often out of loop with the system</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038816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29A-1633-8612-CFA6-9BC03FB60400}"/>
              </a:ext>
            </a:extLst>
          </p:cNvPr>
          <p:cNvSpPr>
            <a:spLocks noGrp="1"/>
          </p:cNvSpPr>
          <p:nvPr>
            <p:ph type="title"/>
          </p:nvPr>
        </p:nvSpPr>
        <p:spPr>
          <a:solidFill>
            <a:srgbClr val="002060"/>
          </a:solidFill>
        </p:spPr>
        <p:txBody>
          <a:bodyPr/>
          <a:lstStyle/>
          <a:p>
            <a:r>
              <a:rPr kumimoji="0" lang="en-US" altLang="en-US" sz="44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Fusion improves class-wise accuracies</a:t>
            </a:r>
            <a:endParaRPr lang="en-US" dirty="0">
              <a:solidFill>
                <a:schemeClr val="bg1"/>
              </a:solidFill>
            </a:endParaRPr>
          </a:p>
        </p:txBody>
      </p:sp>
      <p:sp>
        <p:nvSpPr>
          <p:cNvPr id="4" name="Slide Number Placeholder 3">
            <a:extLst>
              <a:ext uri="{FF2B5EF4-FFF2-40B4-BE49-F238E27FC236}">
                <a16:creationId xmlns:a16="http://schemas.microsoft.com/office/drawing/2014/main" id="{E681DB04-0558-ECC8-3EA8-14BC55B5BE47}"/>
              </a:ext>
            </a:extLst>
          </p:cNvPr>
          <p:cNvSpPr>
            <a:spLocks noGrp="1"/>
          </p:cNvSpPr>
          <p:nvPr>
            <p:ph type="sldNum" sz="quarter" idx="12"/>
          </p:nvPr>
        </p:nvSpPr>
        <p:spPr/>
        <p:txBody>
          <a:bodyPr/>
          <a:lstStyle/>
          <a:p>
            <a:fld id="{16B909BE-5567-4784-AB4E-D0BECBBF704F}" type="slidenum">
              <a:rPr lang="en-US" smtClean="0"/>
              <a:t>40</a:t>
            </a:fld>
            <a:endParaRPr lang="en-US"/>
          </a:p>
        </p:txBody>
      </p:sp>
      <p:graphicFrame>
        <p:nvGraphicFramePr>
          <p:cNvPr id="6" name="Table 5">
            <a:extLst>
              <a:ext uri="{FF2B5EF4-FFF2-40B4-BE49-F238E27FC236}">
                <a16:creationId xmlns:a16="http://schemas.microsoft.com/office/drawing/2014/main" id="{F08DA7DF-5600-0C5E-6C96-178A31BA934E}"/>
              </a:ext>
            </a:extLst>
          </p:cNvPr>
          <p:cNvGraphicFramePr>
            <a:graphicFrameLocks noGrp="1"/>
          </p:cNvGraphicFramePr>
          <p:nvPr>
            <p:extLst>
              <p:ext uri="{D42A27DB-BD31-4B8C-83A1-F6EECF244321}">
                <p14:modId xmlns:p14="http://schemas.microsoft.com/office/powerpoint/2010/main" val="2381769969"/>
              </p:ext>
            </p:extLst>
          </p:nvPr>
        </p:nvGraphicFramePr>
        <p:xfrm>
          <a:off x="2042160" y="3241197"/>
          <a:ext cx="8432800" cy="2098167"/>
        </p:xfrm>
        <a:graphic>
          <a:graphicData uri="http://schemas.openxmlformats.org/drawingml/2006/table">
            <a:tbl>
              <a:tblPr firstRow="1" firstCol="1" bandRow="1"/>
              <a:tblGrid>
                <a:gridCol w="1251451">
                  <a:extLst>
                    <a:ext uri="{9D8B030D-6E8A-4147-A177-3AD203B41FA5}">
                      <a16:colId xmlns:a16="http://schemas.microsoft.com/office/drawing/2014/main" val="3438933086"/>
                    </a:ext>
                  </a:extLst>
                </a:gridCol>
                <a:gridCol w="1315053">
                  <a:extLst>
                    <a:ext uri="{9D8B030D-6E8A-4147-A177-3AD203B41FA5}">
                      <a16:colId xmlns:a16="http://schemas.microsoft.com/office/drawing/2014/main" val="3434173865"/>
                    </a:ext>
                  </a:extLst>
                </a:gridCol>
                <a:gridCol w="1048488">
                  <a:extLst>
                    <a:ext uri="{9D8B030D-6E8A-4147-A177-3AD203B41FA5}">
                      <a16:colId xmlns:a16="http://schemas.microsoft.com/office/drawing/2014/main" val="3157135572"/>
                    </a:ext>
                  </a:extLst>
                </a:gridCol>
                <a:gridCol w="1099931">
                  <a:extLst>
                    <a:ext uri="{9D8B030D-6E8A-4147-A177-3AD203B41FA5}">
                      <a16:colId xmlns:a16="http://schemas.microsoft.com/office/drawing/2014/main" val="1543749494"/>
                    </a:ext>
                  </a:extLst>
                </a:gridCol>
                <a:gridCol w="929703">
                  <a:extLst>
                    <a:ext uri="{9D8B030D-6E8A-4147-A177-3AD203B41FA5}">
                      <a16:colId xmlns:a16="http://schemas.microsoft.com/office/drawing/2014/main" val="1112853819"/>
                    </a:ext>
                  </a:extLst>
                </a:gridCol>
                <a:gridCol w="929703">
                  <a:extLst>
                    <a:ext uri="{9D8B030D-6E8A-4147-A177-3AD203B41FA5}">
                      <a16:colId xmlns:a16="http://schemas.microsoft.com/office/drawing/2014/main" val="1726510449"/>
                    </a:ext>
                  </a:extLst>
                </a:gridCol>
                <a:gridCol w="928768">
                  <a:extLst>
                    <a:ext uri="{9D8B030D-6E8A-4147-A177-3AD203B41FA5}">
                      <a16:colId xmlns:a16="http://schemas.microsoft.com/office/drawing/2014/main" val="4221402683"/>
                    </a:ext>
                  </a:extLst>
                </a:gridCol>
                <a:gridCol w="929703">
                  <a:extLst>
                    <a:ext uri="{9D8B030D-6E8A-4147-A177-3AD203B41FA5}">
                      <a16:colId xmlns:a16="http://schemas.microsoft.com/office/drawing/2014/main" val="2667314820"/>
                    </a:ext>
                  </a:extLst>
                </a:gridCol>
              </a:tblGrid>
              <a:tr h="1221655">
                <a:tc>
                  <a:txBody>
                    <a:bodyPr/>
                    <a:lstStyle/>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Label Category</a:t>
                      </a:r>
                      <a:endParaRPr lang="en-I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(Workload Class)</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Only</a:t>
                      </a:r>
                      <a:endParaRPr lang="en-I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EEG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Only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Gaze Only</a:t>
                      </a:r>
                      <a:endParaRPr lang="en-IN"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 EEG</a:t>
                      </a:r>
                      <a:endParaRPr lang="en-IN"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 Gaze</a:t>
                      </a:r>
                      <a:endParaRPr lang="en-IN"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EEG + Gaze</a:t>
                      </a:r>
                      <a:endParaRPr lang="en-IN"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Pupil + EEG + Gaze</a:t>
                      </a:r>
                      <a:endParaRPr lang="en-IN"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345830"/>
                  </a:ext>
                </a:extLst>
              </a:tr>
              <a:tr h="25990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64.4</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55.4</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47.5</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67.3</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70.3</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51.5</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70.3</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372856"/>
                  </a:ext>
                </a:extLst>
              </a:tr>
              <a:tr h="25990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54.0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54.0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53.0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62.0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59.0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66.0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102691"/>
                  </a:ext>
                </a:extLst>
              </a:tr>
              <a:tr h="259903">
                <a:tc>
                  <a:txBody>
                    <a:bodyPr/>
                    <a:lstStyle/>
                    <a:p>
                      <a:pPr>
                        <a:lnSpc>
                          <a:spcPct val="107000"/>
                        </a:lnSpc>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30.0</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27.5</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52.5</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55.0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55.0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862328"/>
                  </a:ext>
                </a:extLst>
              </a:tr>
            </a:tbl>
          </a:graphicData>
        </a:graphic>
      </p:graphicFrame>
      <p:sp>
        <p:nvSpPr>
          <p:cNvPr id="7" name="Rectangle 2">
            <a:extLst>
              <a:ext uri="{FF2B5EF4-FFF2-40B4-BE49-F238E27FC236}">
                <a16:creationId xmlns:a16="http://schemas.microsoft.com/office/drawing/2014/main" id="{1571BC8F-7B5A-A26B-50CE-8CD49088CD08}"/>
              </a:ext>
            </a:extLst>
          </p:cNvPr>
          <p:cNvSpPr>
            <a:spLocks noChangeArrowheads="1"/>
          </p:cNvSpPr>
          <p:nvPr/>
        </p:nvSpPr>
        <p:spPr bwMode="auto">
          <a:xfrm>
            <a:off x="2042160" y="2528379"/>
            <a:ext cx="859536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Table . Population-level model accuracies for multi-level workload classification (Class-wise)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4607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7C0E-09C6-6886-83E8-C7321DE38B7B}"/>
              </a:ext>
            </a:extLst>
          </p:cNvPr>
          <p:cNvSpPr>
            <a:spLocks noGrp="1"/>
          </p:cNvSpPr>
          <p:nvPr>
            <p:ph type="title"/>
          </p:nvPr>
        </p:nvSpPr>
        <p:spPr>
          <a:solidFill>
            <a:srgbClr val="002060"/>
          </a:solidFill>
        </p:spPr>
        <p:txBody>
          <a:bodyPr/>
          <a:lstStyle/>
          <a:p>
            <a:r>
              <a:rPr lang="en-US" dirty="0">
                <a:solidFill>
                  <a:schemeClr val="bg1"/>
                </a:solidFill>
              </a:rPr>
              <a:t>Conclusions</a:t>
            </a:r>
            <a:endParaRPr lang="en-IN" dirty="0">
              <a:solidFill>
                <a:schemeClr val="bg1"/>
              </a:solidFill>
            </a:endParaRPr>
          </a:p>
        </p:txBody>
      </p:sp>
      <p:sp>
        <p:nvSpPr>
          <p:cNvPr id="3" name="Content Placeholder 2">
            <a:extLst>
              <a:ext uri="{FF2B5EF4-FFF2-40B4-BE49-F238E27FC236}">
                <a16:creationId xmlns:a16="http://schemas.microsoft.com/office/drawing/2014/main" id="{EEB22357-FD23-2FD4-EFDC-1A229F63BE89}"/>
              </a:ext>
            </a:extLst>
          </p:cNvPr>
          <p:cNvSpPr>
            <a:spLocks noGrp="1"/>
          </p:cNvSpPr>
          <p:nvPr>
            <p:ph idx="1"/>
          </p:nvPr>
        </p:nvSpPr>
        <p:spPr/>
        <p:txBody>
          <a:bodyPr/>
          <a:lstStyle/>
          <a:p>
            <a:r>
              <a:rPr lang="en-US" sz="2400" dirty="0"/>
              <a:t>Cognitive demands are more relevant than ever</a:t>
            </a:r>
          </a:p>
          <a:p>
            <a:pPr lvl="1"/>
            <a:r>
              <a:rPr lang="en-US" sz="2000" dirty="0"/>
              <a:t>Push towards digitalization and automation </a:t>
            </a:r>
          </a:p>
          <a:p>
            <a:pPr lvl="1"/>
            <a:r>
              <a:rPr lang="en-US" sz="2000" dirty="0"/>
              <a:t>Advent of Industry 5.0</a:t>
            </a:r>
          </a:p>
          <a:p>
            <a:r>
              <a:rPr lang="en-US" sz="2400" dirty="0"/>
              <a:t>Fusion of different variety of features results in an increase in cognitive workload classification accuracy</a:t>
            </a:r>
          </a:p>
          <a:p>
            <a:pPr lvl="1"/>
            <a:r>
              <a:rPr lang="en-US" sz="2000" dirty="0"/>
              <a:t>Reflects advances in cognitive performance assessment </a:t>
            </a:r>
          </a:p>
          <a:p>
            <a:pPr lvl="1"/>
            <a:r>
              <a:rPr lang="en-US" sz="2000" dirty="0"/>
              <a:t>Can be used to develop sophisticated training assessment platforms for process industry</a:t>
            </a:r>
          </a:p>
          <a:p>
            <a:r>
              <a:rPr lang="en-US" sz="2400" dirty="0"/>
              <a:t>Improved assessment translates to improved safety</a:t>
            </a:r>
          </a:p>
          <a:p>
            <a:r>
              <a:rPr lang="en-US" sz="2400" dirty="0"/>
              <a:t>Current work has the potential to guide application of human factors in process industries</a:t>
            </a:r>
          </a:p>
          <a:p>
            <a:endParaRPr lang="en-IN" dirty="0"/>
          </a:p>
        </p:txBody>
      </p:sp>
      <p:sp>
        <p:nvSpPr>
          <p:cNvPr id="4" name="Slide Number Placeholder 3">
            <a:extLst>
              <a:ext uri="{FF2B5EF4-FFF2-40B4-BE49-F238E27FC236}">
                <a16:creationId xmlns:a16="http://schemas.microsoft.com/office/drawing/2014/main" id="{1348DDB5-04BA-8F2D-92F1-8773D5A0249A}"/>
              </a:ext>
            </a:extLst>
          </p:cNvPr>
          <p:cNvSpPr>
            <a:spLocks noGrp="1"/>
          </p:cNvSpPr>
          <p:nvPr>
            <p:ph type="sldNum" sz="quarter" idx="12"/>
          </p:nvPr>
        </p:nvSpPr>
        <p:spPr/>
        <p:txBody>
          <a:bodyPr/>
          <a:lstStyle/>
          <a:p>
            <a:fld id="{4E84AAA9-989C-4C2D-A42D-0B8E5229E351}" type="slidenum">
              <a:rPr lang="en-IN" smtClean="0"/>
              <a:t>41</a:t>
            </a:fld>
            <a:endParaRPr lang="en-IN"/>
          </a:p>
        </p:txBody>
      </p:sp>
    </p:spTree>
    <p:extLst>
      <p:ext uri="{BB962C8B-B14F-4D97-AF65-F5344CB8AC3E}">
        <p14:creationId xmlns:p14="http://schemas.microsoft.com/office/powerpoint/2010/main" val="1317614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29A-1633-8612-CFA6-9BC03FB60400}"/>
              </a:ext>
            </a:extLst>
          </p:cNvPr>
          <p:cNvSpPr>
            <a:spLocks noGrp="1"/>
          </p:cNvSpPr>
          <p:nvPr>
            <p:ph type="title"/>
          </p:nvPr>
        </p:nvSpPr>
        <p:spPr>
          <a:solidFill>
            <a:srgbClr val="002060"/>
          </a:solidFill>
        </p:spPr>
        <p:txBody>
          <a:bodyPr/>
          <a:lstStyle/>
          <a:p>
            <a:r>
              <a:rPr lang="en-US" dirty="0">
                <a:solidFill>
                  <a:schemeClr val="bg1"/>
                </a:solidFill>
              </a:rPr>
              <a:t>Future Work</a:t>
            </a:r>
          </a:p>
        </p:txBody>
      </p:sp>
      <p:sp>
        <p:nvSpPr>
          <p:cNvPr id="3" name="Content Placeholder 2">
            <a:extLst>
              <a:ext uri="{FF2B5EF4-FFF2-40B4-BE49-F238E27FC236}">
                <a16:creationId xmlns:a16="http://schemas.microsoft.com/office/drawing/2014/main" id="{D9DE76CF-6965-0BDB-C16E-8F5F853012F3}"/>
              </a:ext>
            </a:extLst>
          </p:cNvPr>
          <p:cNvSpPr>
            <a:spLocks noGrp="1"/>
          </p:cNvSpPr>
          <p:nvPr>
            <p:ph idx="1"/>
          </p:nvPr>
        </p:nvSpPr>
        <p:spPr>
          <a:xfrm>
            <a:off x="838200" y="1825625"/>
            <a:ext cx="10515600" cy="4318321"/>
          </a:xfrm>
        </p:spPr>
        <p:txBody>
          <a:bodyPr>
            <a:normAutofit/>
          </a:bodyPr>
          <a:lstStyle/>
          <a:p>
            <a:r>
              <a:rPr lang="en-US" sz="2400" dirty="0"/>
              <a:t>Integrate multiple sensors for more robust performance evaluation</a:t>
            </a:r>
          </a:p>
          <a:p>
            <a:pPr lvl="1"/>
            <a:r>
              <a:rPr lang="en-US" sz="2000" dirty="0"/>
              <a:t>Different sensors capture different aspects of cognitive workload. For instance,  Eye tracking (visual aspects of workload), EEG (Neural aspects)</a:t>
            </a:r>
          </a:p>
          <a:p>
            <a:r>
              <a:rPr lang="en-US" sz="2400" dirty="0"/>
              <a:t>Identify and evaluate precursors to sub-optimal performance which include fatigue and engagement levels</a:t>
            </a:r>
          </a:p>
          <a:p>
            <a:pPr lvl="1"/>
            <a:r>
              <a:rPr lang="en-US" sz="2100" dirty="0"/>
              <a:t>Relevant during long-working hours</a:t>
            </a:r>
          </a:p>
          <a:p>
            <a:r>
              <a:rPr lang="en-US" sz="2400" dirty="0"/>
              <a:t>Evaluate and improve HMI design for enhancing the efficiency of interaction between operators and machines</a:t>
            </a:r>
          </a:p>
          <a:p>
            <a:r>
              <a:rPr lang="en-US" sz="2400" dirty="0"/>
              <a:t>Understand dynamic Human-Machine collaboration</a:t>
            </a:r>
          </a:p>
          <a:p>
            <a:endParaRPr lang="en-US" sz="2400" dirty="0"/>
          </a:p>
          <a:p>
            <a:endParaRPr lang="en-US" dirty="0"/>
          </a:p>
        </p:txBody>
      </p:sp>
      <p:sp>
        <p:nvSpPr>
          <p:cNvPr id="4" name="Slide Number Placeholder 3">
            <a:extLst>
              <a:ext uri="{FF2B5EF4-FFF2-40B4-BE49-F238E27FC236}">
                <a16:creationId xmlns:a16="http://schemas.microsoft.com/office/drawing/2014/main" id="{E681DB04-0558-ECC8-3EA8-14BC55B5BE47}"/>
              </a:ext>
            </a:extLst>
          </p:cNvPr>
          <p:cNvSpPr>
            <a:spLocks noGrp="1"/>
          </p:cNvSpPr>
          <p:nvPr>
            <p:ph type="sldNum" sz="quarter" idx="12"/>
          </p:nvPr>
        </p:nvSpPr>
        <p:spPr/>
        <p:txBody>
          <a:bodyPr/>
          <a:lstStyle/>
          <a:p>
            <a:fld id="{16B909BE-5567-4784-AB4E-D0BECBBF704F}" type="slidenum">
              <a:rPr lang="en-US" smtClean="0"/>
              <a:t>42</a:t>
            </a:fld>
            <a:endParaRPr lang="en-US"/>
          </a:p>
        </p:txBody>
      </p:sp>
    </p:spTree>
    <p:extLst>
      <p:ext uri="{BB962C8B-B14F-4D97-AF65-F5344CB8AC3E}">
        <p14:creationId xmlns:p14="http://schemas.microsoft.com/office/powerpoint/2010/main" val="486893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29A-1633-8612-CFA6-9BC03FB60400}"/>
              </a:ext>
            </a:extLst>
          </p:cNvPr>
          <p:cNvSpPr>
            <a:spLocks noGrp="1"/>
          </p:cNvSpPr>
          <p:nvPr>
            <p:ph type="title"/>
          </p:nvPr>
        </p:nvSpPr>
        <p:spPr>
          <a:solidFill>
            <a:srgbClr val="002060"/>
          </a:solidFill>
        </p:spPr>
        <p:txBody>
          <a:bodyPr/>
          <a:lstStyle/>
          <a:p>
            <a:r>
              <a:rPr lang="en-US" dirty="0">
                <a:solidFill>
                  <a:schemeClr val="bg1"/>
                </a:solidFill>
              </a:rPr>
              <a:t>Future Work </a:t>
            </a:r>
            <a:r>
              <a:rPr lang="en-US" dirty="0" err="1">
                <a:solidFill>
                  <a:schemeClr val="bg1"/>
                </a:solidFill>
              </a:rPr>
              <a:t>Contd</a:t>
            </a:r>
            <a:r>
              <a:rPr lang="en-US" dirty="0">
                <a:solidFill>
                  <a:schemeClr val="bg1"/>
                </a:solidFill>
              </a:rPr>
              <a:t>…</a:t>
            </a:r>
          </a:p>
        </p:txBody>
      </p:sp>
      <p:sp>
        <p:nvSpPr>
          <p:cNvPr id="3" name="Content Placeholder 2">
            <a:extLst>
              <a:ext uri="{FF2B5EF4-FFF2-40B4-BE49-F238E27FC236}">
                <a16:creationId xmlns:a16="http://schemas.microsoft.com/office/drawing/2014/main" id="{D9DE76CF-6965-0BDB-C16E-8F5F853012F3}"/>
              </a:ext>
            </a:extLst>
          </p:cNvPr>
          <p:cNvSpPr>
            <a:spLocks noGrp="1"/>
          </p:cNvSpPr>
          <p:nvPr>
            <p:ph idx="1"/>
          </p:nvPr>
        </p:nvSpPr>
        <p:spPr>
          <a:xfrm>
            <a:off x="838200" y="1825625"/>
            <a:ext cx="10515600" cy="4318321"/>
          </a:xfrm>
        </p:spPr>
        <p:txBody>
          <a:bodyPr>
            <a:normAutofit/>
          </a:bodyPr>
          <a:lstStyle/>
          <a:p>
            <a:r>
              <a:rPr lang="en-US" sz="2400" dirty="0"/>
              <a:t>Develop adaptive training protocols based on mental state of operators</a:t>
            </a:r>
          </a:p>
          <a:p>
            <a:pPr lvl="1"/>
            <a:r>
              <a:rPr lang="en-US" sz="1800" dirty="0">
                <a:latin typeface="Calibri" panose="020F0502020204030204" pitchFamily="34" charset="0"/>
                <a:ea typeface="Calibri" panose="020F0502020204030204" pitchFamily="34" charset="0"/>
                <a:cs typeface="Arial" panose="020B0604020202020204" pitchFamily="34" charset="0"/>
              </a:rPr>
              <a:t>Adaptive training increases pace of learning (</a:t>
            </a:r>
            <a:r>
              <a:rPr lang="en-US" sz="1800" dirty="0" err="1">
                <a:latin typeface="Calibri" panose="020F0502020204030204" pitchFamily="34" charset="0"/>
                <a:ea typeface="Calibri" panose="020F0502020204030204" pitchFamily="34" charset="0"/>
                <a:cs typeface="Arial" panose="020B0604020202020204" pitchFamily="34" charset="0"/>
              </a:rPr>
              <a:t>Chaouachi</a:t>
            </a:r>
            <a:r>
              <a:rPr lang="en-US" sz="1800" dirty="0">
                <a:latin typeface="Calibri" panose="020F0502020204030204" pitchFamily="34" charset="0"/>
                <a:ea typeface="Calibri" panose="020F0502020204030204" pitchFamily="34" charset="0"/>
                <a:cs typeface="Arial" panose="020B0604020202020204" pitchFamily="34" charset="0"/>
              </a:rPr>
              <a:t> et al., 2019)</a:t>
            </a:r>
            <a:endParaRPr lang="en-US" sz="2000" dirty="0"/>
          </a:p>
          <a:p>
            <a:r>
              <a:rPr lang="en-US" sz="2400" dirty="0"/>
              <a:t>Study cognitive workload during team interactions</a:t>
            </a:r>
          </a:p>
          <a:p>
            <a:r>
              <a:rPr lang="en-US" sz="2400" dirty="0"/>
              <a:t>Develop cognitively aware computing systems for communicating user state</a:t>
            </a:r>
          </a:p>
          <a:p>
            <a:r>
              <a:rPr lang="en-US" sz="2400" dirty="0"/>
              <a:t>Evaluate the effectiveness of virtual reality based training (Srinivasan et al., 2022)</a:t>
            </a:r>
          </a:p>
          <a:p>
            <a:r>
              <a:rPr lang="en-US" sz="2400" dirty="0"/>
              <a:t>Develop systematic methodology to guide human factor specialists</a:t>
            </a:r>
          </a:p>
          <a:p>
            <a:endParaRPr lang="en-US" sz="2400" dirty="0"/>
          </a:p>
          <a:p>
            <a:endParaRPr lang="en-US" dirty="0"/>
          </a:p>
        </p:txBody>
      </p:sp>
      <p:sp>
        <p:nvSpPr>
          <p:cNvPr id="4" name="Slide Number Placeholder 3">
            <a:extLst>
              <a:ext uri="{FF2B5EF4-FFF2-40B4-BE49-F238E27FC236}">
                <a16:creationId xmlns:a16="http://schemas.microsoft.com/office/drawing/2014/main" id="{E681DB04-0558-ECC8-3EA8-14BC55B5BE47}"/>
              </a:ext>
            </a:extLst>
          </p:cNvPr>
          <p:cNvSpPr>
            <a:spLocks noGrp="1"/>
          </p:cNvSpPr>
          <p:nvPr>
            <p:ph type="sldNum" sz="quarter" idx="12"/>
          </p:nvPr>
        </p:nvSpPr>
        <p:spPr/>
        <p:txBody>
          <a:bodyPr/>
          <a:lstStyle/>
          <a:p>
            <a:fld id="{16B909BE-5567-4784-AB4E-D0BECBBF704F}" type="slidenum">
              <a:rPr lang="en-US" smtClean="0"/>
              <a:t>43</a:t>
            </a:fld>
            <a:endParaRPr lang="en-US"/>
          </a:p>
        </p:txBody>
      </p:sp>
      <p:sp>
        <p:nvSpPr>
          <p:cNvPr id="5" name="TextBox 4">
            <a:extLst>
              <a:ext uri="{FF2B5EF4-FFF2-40B4-BE49-F238E27FC236}">
                <a16:creationId xmlns:a16="http://schemas.microsoft.com/office/drawing/2014/main" id="{5FD67CBA-BA3E-9722-024E-6CDA1591A18C}"/>
              </a:ext>
            </a:extLst>
          </p:cNvPr>
          <p:cNvSpPr txBox="1"/>
          <p:nvPr/>
        </p:nvSpPr>
        <p:spPr>
          <a:xfrm>
            <a:off x="675534" y="5713059"/>
            <a:ext cx="10515600" cy="430887"/>
          </a:xfrm>
          <a:prstGeom prst="rect">
            <a:avLst/>
          </a:prstGeom>
          <a:noFill/>
        </p:spPr>
        <p:txBody>
          <a:bodyPr wrap="square">
            <a:spAutoFit/>
          </a:bodyPr>
          <a:lstStyle/>
          <a:p>
            <a:pPr marL="0" marR="0">
              <a:spcBef>
                <a:spcPts val="0"/>
              </a:spcBef>
              <a:spcAft>
                <a:spcPts val="1200"/>
              </a:spcAft>
            </a:pPr>
            <a:r>
              <a:rPr lang="en-IN" sz="1100" dirty="0" err="1">
                <a:effectLst/>
                <a:latin typeface="Times New Roman" panose="02020603050405020304" pitchFamily="18" charset="0"/>
                <a:ea typeface="Times New Roman" panose="02020603050405020304" pitchFamily="18" charset="0"/>
              </a:rPr>
              <a:t>Chaouachi</a:t>
            </a:r>
            <a:r>
              <a:rPr lang="en-IN" sz="1100" dirty="0">
                <a:effectLst/>
                <a:latin typeface="Times New Roman" panose="02020603050405020304" pitchFamily="18" charset="0"/>
                <a:ea typeface="Times New Roman" panose="02020603050405020304" pitchFamily="18" charset="0"/>
              </a:rPr>
              <a:t>, M., </a:t>
            </a:r>
            <a:r>
              <a:rPr lang="en-IN" sz="1100" dirty="0" err="1">
                <a:effectLst/>
                <a:latin typeface="Times New Roman" panose="02020603050405020304" pitchFamily="18" charset="0"/>
                <a:ea typeface="Times New Roman" panose="02020603050405020304" pitchFamily="18" charset="0"/>
              </a:rPr>
              <a:t>Jraidi</a:t>
            </a:r>
            <a:r>
              <a:rPr lang="en-IN" sz="1100" dirty="0">
                <a:effectLst/>
                <a:latin typeface="Times New Roman" panose="02020603050405020304" pitchFamily="18" charset="0"/>
                <a:ea typeface="Times New Roman" panose="02020603050405020304" pitchFamily="18" charset="0"/>
              </a:rPr>
              <a:t>, I., Lajoie, S. P., &amp; </a:t>
            </a:r>
            <a:r>
              <a:rPr lang="en-IN" sz="1100" dirty="0" err="1">
                <a:effectLst/>
                <a:latin typeface="Times New Roman" panose="02020603050405020304" pitchFamily="18" charset="0"/>
                <a:ea typeface="Times New Roman" panose="02020603050405020304" pitchFamily="18" charset="0"/>
              </a:rPr>
              <a:t>Frasson</a:t>
            </a:r>
            <a:r>
              <a:rPr lang="en-IN" sz="1100" dirty="0">
                <a:effectLst/>
                <a:latin typeface="Times New Roman" panose="02020603050405020304" pitchFamily="18" charset="0"/>
                <a:ea typeface="Times New Roman" panose="02020603050405020304" pitchFamily="18" charset="0"/>
              </a:rPr>
              <a:t>, C. (2019). Enhancing the learning experience using real-time cognitive evaluation. International Journal of Information and Education Technology, 9(10), 678-688.</a:t>
            </a:r>
            <a:endParaRPr lang="en-US" sz="11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ECD70358-1A87-AED0-D77C-6484025F9786}"/>
              </a:ext>
            </a:extLst>
          </p:cNvPr>
          <p:cNvSpPr txBox="1"/>
          <p:nvPr/>
        </p:nvSpPr>
        <p:spPr>
          <a:xfrm>
            <a:off x="675534" y="6125517"/>
            <a:ext cx="10515600" cy="461665"/>
          </a:xfrm>
          <a:prstGeom prst="rect">
            <a:avLst/>
          </a:prstGeom>
          <a:noFill/>
        </p:spPr>
        <p:txBody>
          <a:bodyPr wrap="square">
            <a:spAutoFit/>
          </a:bodyPr>
          <a:lstStyle/>
          <a:p>
            <a:r>
              <a:rPr lang="en-GB" sz="1200" b="0" i="0" dirty="0">
                <a:solidFill>
                  <a:srgbClr val="222222"/>
                </a:solidFill>
                <a:effectLst/>
                <a:latin typeface="Times New Roman" panose="02020603050405020304" pitchFamily="18" charset="0"/>
                <a:cs typeface="Times New Roman" panose="02020603050405020304" pitchFamily="18" charset="0"/>
              </a:rPr>
              <a:t>Srinivasan, B</a:t>
            </a:r>
            <a:r>
              <a:rPr lang="en-GB" sz="1200" i="0" dirty="0">
                <a:solidFill>
                  <a:srgbClr val="222222"/>
                </a:solidFill>
                <a:effectLst/>
                <a:latin typeface="Times New Roman" panose="02020603050405020304" pitchFamily="18" charset="0"/>
                <a:cs typeface="Times New Roman" panose="02020603050405020304" pitchFamily="18" charset="0"/>
              </a:rPr>
              <a:t>., Iqbal, M. U., </a:t>
            </a:r>
            <a:r>
              <a:rPr lang="en-GB" sz="1200" b="0" i="0" dirty="0">
                <a:solidFill>
                  <a:srgbClr val="222222"/>
                </a:solidFill>
                <a:effectLst/>
                <a:latin typeface="Times New Roman" panose="02020603050405020304" pitchFamily="18" charset="0"/>
                <a:cs typeface="Times New Roman" panose="02020603050405020304" pitchFamily="18" charset="0"/>
              </a:rPr>
              <a:t>Shahab, M. A., &amp; Srinivasan, R. (2022). Review of virtual reality (VR) applications to enhance chemical safety: from students to plant operators. </a:t>
            </a:r>
            <a:r>
              <a:rPr lang="en-GB" sz="1200" b="0" i="1" dirty="0">
                <a:solidFill>
                  <a:srgbClr val="222222"/>
                </a:solidFill>
                <a:effectLst/>
                <a:latin typeface="Times New Roman" panose="02020603050405020304" pitchFamily="18" charset="0"/>
                <a:cs typeface="Times New Roman" panose="02020603050405020304" pitchFamily="18" charset="0"/>
              </a:rPr>
              <a:t>ACS Chemical Health &amp; Safety</a:t>
            </a:r>
            <a:r>
              <a:rPr lang="en-GB" sz="1200" b="0" i="0" dirty="0">
                <a:solidFill>
                  <a:srgbClr val="222222"/>
                </a:solidFill>
                <a:effectLst/>
                <a:latin typeface="Times New Roman" panose="02020603050405020304" pitchFamily="18" charset="0"/>
                <a:cs typeface="Times New Roman" panose="02020603050405020304" pitchFamily="18" charset="0"/>
              </a:rPr>
              <a:t>.</a:t>
            </a:r>
            <a:endParaRPr lang="en-I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525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29A-1633-8612-CFA6-9BC03FB60400}"/>
              </a:ext>
            </a:extLst>
          </p:cNvPr>
          <p:cNvSpPr>
            <a:spLocks noGrp="1"/>
          </p:cNvSpPr>
          <p:nvPr>
            <p:ph type="title"/>
          </p:nvPr>
        </p:nvSpPr>
        <p:spPr>
          <a:xfrm>
            <a:off x="838200" y="365125"/>
            <a:ext cx="10515600" cy="929521"/>
          </a:xfrm>
          <a:solidFill>
            <a:srgbClr val="002060"/>
          </a:solidFill>
        </p:spPr>
        <p:txBody>
          <a:bodyPr/>
          <a:lstStyle/>
          <a:p>
            <a:r>
              <a:rPr lang="en-US" dirty="0">
                <a:solidFill>
                  <a:schemeClr val="bg1"/>
                </a:solidFill>
              </a:rPr>
              <a:t>Big Picture</a:t>
            </a:r>
          </a:p>
        </p:txBody>
      </p:sp>
      <p:sp>
        <p:nvSpPr>
          <p:cNvPr id="4" name="Slide Number Placeholder 3">
            <a:extLst>
              <a:ext uri="{FF2B5EF4-FFF2-40B4-BE49-F238E27FC236}">
                <a16:creationId xmlns:a16="http://schemas.microsoft.com/office/drawing/2014/main" id="{E681DB04-0558-ECC8-3EA8-14BC55B5BE47}"/>
              </a:ext>
            </a:extLst>
          </p:cNvPr>
          <p:cNvSpPr>
            <a:spLocks noGrp="1"/>
          </p:cNvSpPr>
          <p:nvPr>
            <p:ph type="sldNum" sz="quarter" idx="12"/>
          </p:nvPr>
        </p:nvSpPr>
        <p:spPr/>
        <p:txBody>
          <a:bodyPr/>
          <a:lstStyle/>
          <a:p>
            <a:fld id="{16B909BE-5567-4784-AB4E-D0BECBBF704F}" type="slidenum">
              <a:rPr lang="en-US" smtClean="0"/>
              <a:t>44</a:t>
            </a:fld>
            <a:endParaRPr lang="en-US"/>
          </a:p>
        </p:txBody>
      </p:sp>
      <p:pic>
        <p:nvPicPr>
          <p:cNvPr id="5" name="Picture 4" descr="Graphical user interface, application, website&#10;&#10;Description automatically generated">
            <a:extLst>
              <a:ext uri="{FF2B5EF4-FFF2-40B4-BE49-F238E27FC236}">
                <a16:creationId xmlns:a16="http://schemas.microsoft.com/office/drawing/2014/main" id="{B7FAC010-E073-09B0-1B47-CCD50D7CCB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603" y="1758056"/>
            <a:ext cx="7496783" cy="4465479"/>
          </a:xfrm>
          <a:prstGeom prst="rect">
            <a:avLst/>
          </a:prstGeom>
          <a:noFill/>
        </p:spPr>
      </p:pic>
      <p:sp>
        <p:nvSpPr>
          <p:cNvPr id="6" name="TextBox 5">
            <a:extLst>
              <a:ext uri="{FF2B5EF4-FFF2-40B4-BE49-F238E27FC236}">
                <a16:creationId xmlns:a16="http://schemas.microsoft.com/office/drawing/2014/main" id="{E46CA4AB-0095-9ECE-CC27-93DDEAD19D79}"/>
              </a:ext>
            </a:extLst>
          </p:cNvPr>
          <p:cNvSpPr txBox="1"/>
          <p:nvPr/>
        </p:nvSpPr>
        <p:spPr>
          <a:xfrm>
            <a:off x="838200" y="6413698"/>
            <a:ext cx="10105930" cy="307777"/>
          </a:xfrm>
          <a:prstGeom prst="rect">
            <a:avLst/>
          </a:prstGeom>
          <a:noFill/>
        </p:spPr>
        <p:txBody>
          <a:bodyPr wrap="square">
            <a:spAutoFit/>
          </a:bodyPr>
          <a:lstStyle/>
          <a:p>
            <a:r>
              <a:rPr lang="en-GB" sz="1400" b="0" i="0" dirty="0">
                <a:solidFill>
                  <a:srgbClr val="222222"/>
                </a:solidFill>
                <a:effectLst/>
                <a:latin typeface="Times New Roman" panose="02020603050405020304" pitchFamily="18" charset="0"/>
                <a:cs typeface="Times New Roman" panose="02020603050405020304" pitchFamily="18" charset="0"/>
              </a:rPr>
              <a:t>Srinivasan, R., Srinivasan, B., &amp; </a:t>
            </a:r>
            <a:r>
              <a:rPr lang="en-GB" sz="1400" b="1" i="0" dirty="0">
                <a:solidFill>
                  <a:srgbClr val="222222"/>
                </a:solidFill>
                <a:effectLst/>
                <a:latin typeface="Times New Roman" panose="02020603050405020304" pitchFamily="18" charset="0"/>
                <a:cs typeface="Times New Roman" panose="02020603050405020304" pitchFamily="18" charset="0"/>
              </a:rPr>
              <a:t>Iqbal, M. U</a:t>
            </a:r>
            <a:r>
              <a:rPr lang="en-GB" sz="1400" b="0" i="0" dirty="0">
                <a:solidFill>
                  <a:srgbClr val="222222"/>
                </a:solidFill>
                <a:effectLst/>
                <a:latin typeface="Times New Roman" panose="02020603050405020304" pitchFamily="18" charset="0"/>
                <a:cs typeface="Times New Roman" panose="02020603050405020304" pitchFamily="18" charset="0"/>
              </a:rPr>
              <a:t>. (2022). Human factors in digitalized process operations. MCPS</a:t>
            </a:r>
          </a:p>
        </p:txBody>
      </p:sp>
      <p:sp>
        <p:nvSpPr>
          <p:cNvPr id="7" name="Rectangle 6">
            <a:extLst>
              <a:ext uri="{FF2B5EF4-FFF2-40B4-BE49-F238E27FC236}">
                <a16:creationId xmlns:a16="http://schemas.microsoft.com/office/drawing/2014/main" id="{839C81E3-96BA-1036-16CC-868CB7F006D1}"/>
              </a:ext>
            </a:extLst>
          </p:cNvPr>
          <p:cNvSpPr/>
          <p:nvPr/>
        </p:nvSpPr>
        <p:spPr>
          <a:xfrm>
            <a:off x="452673" y="2598345"/>
            <a:ext cx="1258432"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Aviation</a:t>
            </a:r>
            <a:endParaRPr lang="en-IN" dirty="0"/>
          </a:p>
        </p:txBody>
      </p:sp>
      <p:sp>
        <p:nvSpPr>
          <p:cNvPr id="8" name="Rectangle 7">
            <a:extLst>
              <a:ext uri="{FF2B5EF4-FFF2-40B4-BE49-F238E27FC236}">
                <a16:creationId xmlns:a16="http://schemas.microsoft.com/office/drawing/2014/main" id="{A7691970-3EA5-15A1-4321-ABB97EB326B6}"/>
              </a:ext>
            </a:extLst>
          </p:cNvPr>
          <p:cNvSpPr/>
          <p:nvPr/>
        </p:nvSpPr>
        <p:spPr>
          <a:xfrm>
            <a:off x="452673" y="3157437"/>
            <a:ext cx="1258432"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Driving</a:t>
            </a:r>
            <a:endParaRPr lang="en-IN" dirty="0"/>
          </a:p>
        </p:txBody>
      </p:sp>
      <p:sp>
        <p:nvSpPr>
          <p:cNvPr id="9" name="Rectangle 8">
            <a:extLst>
              <a:ext uri="{FF2B5EF4-FFF2-40B4-BE49-F238E27FC236}">
                <a16:creationId xmlns:a16="http://schemas.microsoft.com/office/drawing/2014/main" id="{69864D74-26CA-CB36-7287-4CA6B1265BF9}"/>
              </a:ext>
            </a:extLst>
          </p:cNvPr>
          <p:cNvSpPr/>
          <p:nvPr/>
        </p:nvSpPr>
        <p:spPr>
          <a:xfrm>
            <a:off x="452673" y="3724166"/>
            <a:ext cx="1258432"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Health care</a:t>
            </a:r>
            <a:endParaRPr lang="en-IN" dirty="0"/>
          </a:p>
        </p:txBody>
      </p:sp>
      <p:sp>
        <p:nvSpPr>
          <p:cNvPr id="10" name="Rectangle 9">
            <a:extLst>
              <a:ext uri="{FF2B5EF4-FFF2-40B4-BE49-F238E27FC236}">
                <a16:creationId xmlns:a16="http://schemas.microsoft.com/office/drawing/2014/main" id="{0830C1BC-D8E5-2D78-C7AD-39A37454A192}"/>
              </a:ext>
            </a:extLst>
          </p:cNvPr>
          <p:cNvSpPr/>
          <p:nvPr/>
        </p:nvSpPr>
        <p:spPr>
          <a:xfrm>
            <a:off x="452673" y="4181275"/>
            <a:ext cx="1258432" cy="553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Space Exploration</a:t>
            </a:r>
            <a:endParaRPr lang="en-IN" dirty="0"/>
          </a:p>
        </p:txBody>
      </p:sp>
      <p:sp>
        <p:nvSpPr>
          <p:cNvPr id="11" name="Rectangle 10">
            <a:extLst>
              <a:ext uri="{FF2B5EF4-FFF2-40B4-BE49-F238E27FC236}">
                <a16:creationId xmlns:a16="http://schemas.microsoft.com/office/drawing/2014/main" id="{324A03BE-FC01-DB91-8C23-101F034E0913}"/>
              </a:ext>
            </a:extLst>
          </p:cNvPr>
          <p:cNvSpPr/>
          <p:nvPr/>
        </p:nvSpPr>
        <p:spPr>
          <a:xfrm>
            <a:off x="9701165" y="3822300"/>
            <a:ext cx="1652635" cy="8416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Virtual/ Augmented Reality</a:t>
            </a:r>
            <a:endParaRPr lang="en-IN" dirty="0"/>
          </a:p>
        </p:txBody>
      </p:sp>
      <p:sp>
        <p:nvSpPr>
          <p:cNvPr id="12" name="Rectangle 11">
            <a:extLst>
              <a:ext uri="{FF2B5EF4-FFF2-40B4-BE49-F238E27FC236}">
                <a16:creationId xmlns:a16="http://schemas.microsoft.com/office/drawing/2014/main" id="{FE098920-E97C-6560-077D-DDAFFB5C809A}"/>
              </a:ext>
            </a:extLst>
          </p:cNvPr>
          <p:cNvSpPr/>
          <p:nvPr/>
        </p:nvSpPr>
        <p:spPr>
          <a:xfrm>
            <a:off x="452673" y="4925125"/>
            <a:ext cx="1258433" cy="7862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Human-Robot Interaction</a:t>
            </a:r>
            <a:endParaRPr lang="en-IN" dirty="0"/>
          </a:p>
        </p:txBody>
      </p:sp>
      <p:sp>
        <p:nvSpPr>
          <p:cNvPr id="13" name="Rectangle 12">
            <a:extLst>
              <a:ext uri="{FF2B5EF4-FFF2-40B4-BE49-F238E27FC236}">
                <a16:creationId xmlns:a16="http://schemas.microsoft.com/office/drawing/2014/main" id="{CE6E0BE9-97C9-9F6E-77F0-D3D5DE2B62A1}"/>
              </a:ext>
            </a:extLst>
          </p:cNvPr>
          <p:cNvSpPr/>
          <p:nvPr/>
        </p:nvSpPr>
        <p:spPr>
          <a:xfrm>
            <a:off x="9904491" y="2584072"/>
            <a:ext cx="1258432"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Marine</a:t>
            </a:r>
            <a:endParaRPr lang="en-IN" dirty="0"/>
          </a:p>
        </p:txBody>
      </p:sp>
      <p:sp>
        <p:nvSpPr>
          <p:cNvPr id="14" name="Rectangle 13">
            <a:extLst>
              <a:ext uri="{FF2B5EF4-FFF2-40B4-BE49-F238E27FC236}">
                <a16:creationId xmlns:a16="http://schemas.microsoft.com/office/drawing/2014/main" id="{2D8AC436-1066-13F8-47B0-FD74C2FA6CD5}"/>
              </a:ext>
            </a:extLst>
          </p:cNvPr>
          <p:cNvSpPr/>
          <p:nvPr/>
        </p:nvSpPr>
        <p:spPr>
          <a:xfrm>
            <a:off x="9809052" y="3137465"/>
            <a:ext cx="1449309"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Construction</a:t>
            </a:r>
            <a:endParaRPr lang="en-IN" dirty="0"/>
          </a:p>
        </p:txBody>
      </p:sp>
    </p:spTree>
    <p:extLst>
      <p:ext uri="{BB962C8B-B14F-4D97-AF65-F5344CB8AC3E}">
        <p14:creationId xmlns:p14="http://schemas.microsoft.com/office/powerpoint/2010/main" val="108297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29A-1633-8612-CFA6-9BC03FB60400}"/>
              </a:ext>
            </a:extLst>
          </p:cNvPr>
          <p:cNvSpPr>
            <a:spLocks noGrp="1"/>
          </p:cNvSpPr>
          <p:nvPr>
            <p:ph type="title"/>
          </p:nvPr>
        </p:nvSpPr>
        <p:spPr>
          <a:xfrm>
            <a:off x="838200" y="365126"/>
            <a:ext cx="10515600" cy="719722"/>
          </a:xfrm>
          <a:solidFill>
            <a:srgbClr val="002060"/>
          </a:solidFill>
        </p:spPr>
        <p:txBody>
          <a:bodyPr/>
          <a:lstStyle/>
          <a:p>
            <a:r>
              <a:rPr lang="en-US" dirty="0">
                <a:solidFill>
                  <a:schemeClr val="bg1"/>
                </a:solidFill>
              </a:rPr>
              <a:t>Future Work- Pictographic view </a:t>
            </a:r>
          </a:p>
        </p:txBody>
      </p:sp>
      <p:sp>
        <p:nvSpPr>
          <p:cNvPr id="4" name="Slide Number Placeholder 3">
            <a:extLst>
              <a:ext uri="{FF2B5EF4-FFF2-40B4-BE49-F238E27FC236}">
                <a16:creationId xmlns:a16="http://schemas.microsoft.com/office/drawing/2014/main" id="{E681DB04-0558-ECC8-3EA8-14BC55B5BE47}"/>
              </a:ext>
            </a:extLst>
          </p:cNvPr>
          <p:cNvSpPr>
            <a:spLocks noGrp="1"/>
          </p:cNvSpPr>
          <p:nvPr>
            <p:ph type="sldNum" sz="quarter" idx="12"/>
          </p:nvPr>
        </p:nvSpPr>
        <p:spPr/>
        <p:txBody>
          <a:bodyPr/>
          <a:lstStyle/>
          <a:p>
            <a:fld id="{16B909BE-5567-4784-AB4E-D0BECBBF704F}" type="slidenum">
              <a:rPr lang="en-US" smtClean="0"/>
              <a:t>45</a:t>
            </a:fld>
            <a:endParaRPr lang="en-US"/>
          </a:p>
        </p:txBody>
      </p:sp>
      <p:pic>
        <p:nvPicPr>
          <p:cNvPr id="11" name="Picture 2" descr="VR for nuclear power plant training">
            <a:extLst>
              <a:ext uri="{FF2B5EF4-FFF2-40B4-BE49-F238E27FC236}">
                <a16:creationId xmlns:a16="http://schemas.microsoft.com/office/drawing/2014/main" id="{865EC0AD-AEC9-3682-FB7F-6AC892D77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373" y="1578319"/>
            <a:ext cx="2514314" cy="14265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B63C446-0142-9C2D-9A85-F7200B7F2B18}"/>
              </a:ext>
            </a:extLst>
          </p:cNvPr>
          <p:cNvSpPr txBox="1"/>
          <p:nvPr/>
        </p:nvSpPr>
        <p:spPr>
          <a:xfrm>
            <a:off x="3751638" y="3144121"/>
            <a:ext cx="335353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Comfort, experience, sense of presence and effectiveness</a:t>
            </a:r>
          </a:p>
        </p:txBody>
      </p:sp>
      <p:sp>
        <p:nvSpPr>
          <p:cNvPr id="14" name="TextBox 13">
            <a:extLst>
              <a:ext uri="{FF2B5EF4-FFF2-40B4-BE49-F238E27FC236}">
                <a16:creationId xmlns:a16="http://schemas.microsoft.com/office/drawing/2014/main" id="{E849F708-3092-CEF6-638F-6BB31A781915}"/>
              </a:ext>
            </a:extLst>
          </p:cNvPr>
          <p:cNvSpPr txBox="1"/>
          <p:nvPr/>
        </p:nvSpPr>
        <p:spPr>
          <a:xfrm>
            <a:off x="3656070" y="1191820"/>
            <a:ext cx="2355906" cy="369332"/>
          </a:xfrm>
          <a:prstGeom prst="rect">
            <a:avLst/>
          </a:prstGeom>
          <a:noFill/>
        </p:spPr>
        <p:txBody>
          <a:bodyPr wrap="square">
            <a:spAutoFit/>
          </a:bodyPr>
          <a:lstStyle/>
          <a:p>
            <a:r>
              <a:rPr lang="en-US" dirty="0"/>
              <a:t>Virtual Reality (VR)/ AR</a:t>
            </a:r>
          </a:p>
        </p:txBody>
      </p:sp>
      <p:pic>
        <p:nvPicPr>
          <p:cNvPr id="16" name="Picture 15">
            <a:extLst>
              <a:ext uri="{FF2B5EF4-FFF2-40B4-BE49-F238E27FC236}">
                <a16:creationId xmlns:a16="http://schemas.microsoft.com/office/drawing/2014/main" id="{152A33BB-692B-0E12-345B-0703E6B6E6E0}"/>
              </a:ext>
            </a:extLst>
          </p:cNvPr>
          <p:cNvPicPr>
            <a:picLocks noChangeAspect="1"/>
          </p:cNvPicPr>
          <p:nvPr/>
        </p:nvPicPr>
        <p:blipFill>
          <a:blip r:embed="rId4"/>
          <a:stretch>
            <a:fillRect/>
          </a:stretch>
        </p:blipFill>
        <p:spPr>
          <a:xfrm>
            <a:off x="493127" y="1738769"/>
            <a:ext cx="2514314" cy="2338432"/>
          </a:xfrm>
          <a:prstGeom prst="rect">
            <a:avLst/>
          </a:prstGeom>
        </p:spPr>
      </p:pic>
      <p:sp>
        <p:nvSpPr>
          <p:cNvPr id="17" name="TextBox 16">
            <a:extLst>
              <a:ext uri="{FF2B5EF4-FFF2-40B4-BE49-F238E27FC236}">
                <a16:creationId xmlns:a16="http://schemas.microsoft.com/office/drawing/2014/main" id="{AA4AED41-7089-4621-7696-61424837EEB2}"/>
              </a:ext>
            </a:extLst>
          </p:cNvPr>
          <p:cNvSpPr txBox="1"/>
          <p:nvPr/>
        </p:nvSpPr>
        <p:spPr>
          <a:xfrm>
            <a:off x="633765" y="1227142"/>
            <a:ext cx="2203468" cy="369332"/>
          </a:xfrm>
          <a:prstGeom prst="rect">
            <a:avLst/>
          </a:prstGeom>
          <a:noFill/>
        </p:spPr>
        <p:txBody>
          <a:bodyPr wrap="square">
            <a:spAutoFit/>
          </a:bodyPr>
          <a:lstStyle/>
          <a:p>
            <a:r>
              <a:rPr lang="en-US" dirty="0"/>
              <a:t>Multi modal fusion</a:t>
            </a:r>
          </a:p>
        </p:txBody>
      </p:sp>
      <p:pic>
        <p:nvPicPr>
          <p:cNvPr id="2050" name="Picture 2">
            <a:extLst>
              <a:ext uri="{FF2B5EF4-FFF2-40B4-BE49-F238E27FC236}">
                <a16:creationId xmlns:a16="http://schemas.microsoft.com/office/drawing/2014/main" id="{2574A83A-5FB1-D3F1-7062-D79A5B8ABA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40" r="12750" b="27921"/>
          <a:stretch/>
        </p:blipFill>
        <p:spPr bwMode="auto">
          <a:xfrm>
            <a:off x="7604442" y="1584662"/>
            <a:ext cx="2301794" cy="15141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D8F2474-8802-5425-B50A-09879962A1CD}"/>
              </a:ext>
            </a:extLst>
          </p:cNvPr>
          <p:cNvSpPr txBox="1"/>
          <p:nvPr/>
        </p:nvSpPr>
        <p:spPr>
          <a:xfrm>
            <a:off x="7395334" y="1178804"/>
            <a:ext cx="3061167" cy="369332"/>
          </a:xfrm>
          <a:prstGeom prst="rect">
            <a:avLst/>
          </a:prstGeom>
          <a:noFill/>
        </p:spPr>
        <p:txBody>
          <a:bodyPr wrap="square">
            <a:spAutoFit/>
          </a:bodyPr>
          <a:lstStyle/>
          <a:p>
            <a:r>
              <a:rPr lang="en-US" dirty="0"/>
              <a:t>Human Robot Collaboration</a:t>
            </a:r>
          </a:p>
        </p:txBody>
      </p:sp>
      <p:sp>
        <p:nvSpPr>
          <p:cNvPr id="21" name="TextBox 20">
            <a:extLst>
              <a:ext uri="{FF2B5EF4-FFF2-40B4-BE49-F238E27FC236}">
                <a16:creationId xmlns:a16="http://schemas.microsoft.com/office/drawing/2014/main" id="{ACAB57FE-29A6-438A-0114-43913BF7A938}"/>
              </a:ext>
            </a:extLst>
          </p:cNvPr>
          <p:cNvSpPr txBox="1"/>
          <p:nvPr/>
        </p:nvSpPr>
        <p:spPr>
          <a:xfrm>
            <a:off x="7463552" y="3092368"/>
            <a:ext cx="335353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Allocation of tasks</a:t>
            </a:r>
          </a:p>
          <a:p>
            <a:pPr marL="285750" indent="-285750">
              <a:buFont typeface="Arial" panose="020B0604020202020204" pitchFamily="34" charset="0"/>
              <a:buChar char="•"/>
            </a:pPr>
            <a:r>
              <a:rPr lang="en-US" sz="1600" dirty="0"/>
              <a:t>Trust between man and machine</a:t>
            </a:r>
          </a:p>
        </p:txBody>
      </p:sp>
    </p:spTree>
    <p:extLst>
      <p:ext uri="{BB962C8B-B14F-4D97-AF65-F5344CB8AC3E}">
        <p14:creationId xmlns:p14="http://schemas.microsoft.com/office/powerpoint/2010/main" val="3109032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12F9-29AE-4664-9F22-996F9BCC79FE}"/>
              </a:ext>
            </a:extLst>
          </p:cNvPr>
          <p:cNvSpPr>
            <a:spLocks noGrp="1"/>
          </p:cNvSpPr>
          <p:nvPr>
            <p:ph type="title"/>
          </p:nvPr>
        </p:nvSpPr>
        <p:spPr>
          <a:xfrm>
            <a:off x="838200" y="365126"/>
            <a:ext cx="10515600" cy="872832"/>
          </a:xfrm>
          <a:solidFill>
            <a:srgbClr val="002060"/>
          </a:solidFill>
        </p:spPr>
        <p:txBody>
          <a:bodyPr/>
          <a:lstStyle/>
          <a:p>
            <a:r>
              <a:rPr lang="en-IN" b="1" dirty="0">
                <a:solidFill>
                  <a:schemeClr val="bg1"/>
                </a:solidFill>
              </a:rPr>
              <a:t>References</a:t>
            </a:r>
            <a:endParaRPr lang="en-IN" dirty="0"/>
          </a:p>
        </p:txBody>
      </p:sp>
      <p:sp>
        <p:nvSpPr>
          <p:cNvPr id="3" name="Content Placeholder 2">
            <a:extLst>
              <a:ext uri="{FF2B5EF4-FFF2-40B4-BE49-F238E27FC236}">
                <a16:creationId xmlns:a16="http://schemas.microsoft.com/office/drawing/2014/main" id="{63CDC0AE-E9C6-44F5-B564-A8BCF9CEAF98}"/>
              </a:ext>
            </a:extLst>
          </p:cNvPr>
          <p:cNvSpPr>
            <a:spLocks noGrp="1"/>
          </p:cNvSpPr>
          <p:nvPr>
            <p:ph idx="1"/>
          </p:nvPr>
        </p:nvSpPr>
        <p:spPr>
          <a:xfrm>
            <a:off x="838200" y="1237957"/>
            <a:ext cx="10515600" cy="5483517"/>
          </a:xfrm>
        </p:spPr>
        <p:txBody>
          <a:bodyPr>
            <a:noAutofit/>
          </a:bodyPr>
          <a:lstStyle/>
          <a:p>
            <a:pPr marL="0" indent="0">
              <a:buNone/>
            </a:pPr>
            <a:r>
              <a:rPr lang="en-US" sz="1600" dirty="0">
                <a:latin typeface="Times New Roman" panose="02020603050405020304" pitchFamily="18" charset="0"/>
                <a:cs typeface="Times New Roman" panose="02020603050405020304" pitchFamily="18" charset="0"/>
              </a:rPr>
              <a:t>The presentation is based on the following studies:</a:t>
            </a:r>
          </a:p>
          <a:p>
            <a:pPr marL="457200" indent="-457200">
              <a:buFont typeface="+mj-lt"/>
              <a:buAutoNum type="arabicPeriod"/>
            </a:pPr>
            <a:r>
              <a:rPr lang="en-US" sz="1400" b="1" dirty="0">
                <a:latin typeface="Times New Roman" panose="02020603050405020304" pitchFamily="18" charset="0"/>
                <a:cs typeface="Times New Roman" panose="02020603050405020304" pitchFamily="18" charset="0"/>
              </a:rPr>
              <a:t>Iqbal, M. U., </a:t>
            </a:r>
            <a:r>
              <a:rPr lang="en-US" sz="1400" dirty="0">
                <a:latin typeface="Times New Roman" panose="02020603050405020304" pitchFamily="18" charset="0"/>
                <a:cs typeface="Times New Roman" panose="02020603050405020304" pitchFamily="18" charset="0"/>
              </a:rPr>
              <a:t>Srinivasan, B., &amp; Srinivasan, R. (2018). Towards obviating human errors in real-time through eye tracking. In </a:t>
            </a:r>
            <a:r>
              <a:rPr lang="en-US" sz="1400" i="1" dirty="0">
                <a:latin typeface="Times New Roman" panose="02020603050405020304" pitchFamily="18" charset="0"/>
                <a:cs typeface="Times New Roman" panose="02020603050405020304" pitchFamily="18" charset="0"/>
              </a:rPr>
              <a:t>Computer Aided Chemical Engineering</a:t>
            </a:r>
            <a:r>
              <a:rPr lang="en-US" sz="1400" dirty="0">
                <a:latin typeface="Times New Roman" panose="02020603050405020304" pitchFamily="18" charset="0"/>
                <a:cs typeface="Times New Roman" panose="02020603050405020304" pitchFamily="18" charset="0"/>
              </a:rPr>
              <a:t> (Vol. 43, pp. 1189-1194). Elsevier.</a:t>
            </a:r>
          </a:p>
          <a:p>
            <a:pPr marL="457200" indent="-457200">
              <a:buFont typeface="+mj-lt"/>
              <a:buAutoNum type="arabicPeriod"/>
            </a:pPr>
            <a:r>
              <a:rPr lang="en-US" sz="1400" b="1" dirty="0">
                <a:latin typeface="Times New Roman" panose="02020603050405020304" pitchFamily="18" charset="0"/>
                <a:cs typeface="Times New Roman" panose="02020603050405020304" pitchFamily="18" charset="0"/>
              </a:rPr>
              <a:t>Iqbal, M. U., </a:t>
            </a:r>
            <a:r>
              <a:rPr lang="en-US" sz="1400" dirty="0">
                <a:latin typeface="Times New Roman" panose="02020603050405020304" pitchFamily="18" charset="0"/>
                <a:cs typeface="Times New Roman" panose="02020603050405020304" pitchFamily="18" charset="0"/>
              </a:rPr>
              <a:t>Srinivasan, B., &amp; Srinivasan, R. (2020). Dynamic assessment of control room operator's cognitive workload using Electroencephalography (EEG). </a:t>
            </a:r>
            <a:r>
              <a:rPr lang="en-IN" sz="1400" dirty="0">
                <a:latin typeface="Times New Roman" panose="02020603050405020304" pitchFamily="18" charset="0"/>
                <a:cs typeface="Times New Roman" panose="02020603050405020304" pitchFamily="18" charset="0"/>
              </a:rPr>
              <a:t>Computers &amp; Chemical Engineering. </a:t>
            </a:r>
          </a:p>
          <a:p>
            <a:pPr marL="457200" indent="-457200">
              <a:buFont typeface="+mj-lt"/>
              <a:buAutoNum type="arabicPeriod"/>
            </a:pPr>
            <a:r>
              <a:rPr lang="en-US" sz="1400" b="1" dirty="0">
                <a:latin typeface="Times New Roman" panose="02020603050405020304" pitchFamily="18" charset="0"/>
                <a:cs typeface="Times New Roman" panose="02020603050405020304" pitchFamily="18" charset="0"/>
              </a:rPr>
              <a:t>Iqbal, M. U., </a:t>
            </a:r>
            <a:r>
              <a:rPr lang="en-US" sz="1400" dirty="0">
                <a:latin typeface="Times New Roman" panose="02020603050405020304" pitchFamily="18" charset="0"/>
                <a:cs typeface="Times New Roman" panose="02020603050405020304" pitchFamily="18" charset="0"/>
              </a:rPr>
              <a:t>Shahab, M.A., Chowdhary, M., Srinivasan, B., &amp; Srinivasan, R. (2021). Electroencephalography (EEG) based Cognitive Measures for Evaluating the Effectiveness of Operator Training. </a:t>
            </a:r>
            <a:r>
              <a:rPr lang="en-US" sz="1400" i="1" dirty="0">
                <a:latin typeface="Times New Roman" panose="02020603050405020304" pitchFamily="18" charset="0"/>
                <a:cs typeface="Times New Roman" panose="02020603050405020304" pitchFamily="18" charset="0"/>
              </a:rPr>
              <a:t>Process Safety and Environmental Protection</a:t>
            </a:r>
            <a:r>
              <a:rPr lang="en-US" sz="1400" dirty="0">
                <a:latin typeface="Times New Roman" panose="02020603050405020304" pitchFamily="18" charset="0"/>
                <a:cs typeface="Times New Roman" panose="02020603050405020304" pitchFamily="18" charset="0"/>
              </a:rPr>
              <a:t>. </a:t>
            </a:r>
          </a:p>
          <a:p>
            <a:pPr marL="457200" indent="-457200">
              <a:buFont typeface="+mj-lt"/>
              <a:buAutoNum type="arabicPeriod"/>
            </a:pPr>
            <a:r>
              <a:rPr lang="en-US" sz="1400" b="1" dirty="0">
                <a:latin typeface="Times New Roman" panose="02020603050405020304" pitchFamily="18" charset="0"/>
                <a:cs typeface="Times New Roman" panose="02020603050405020304" pitchFamily="18" charset="0"/>
              </a:rPr>
              <a:t>Iqbal, M. U., </a:t>
            </a:r>
            <a:r>
              <a:rPr lang="en-US" sz="1400" dirty="0">
                <a:latin typeface="Times New Roman" panose="02020603050405020304" pitchFamily="18" charset="0"/>
                <a:cs typeface="Times New Roman" panose="02020603050405020304" pitchFamily="18" charset="0"/>
              </a:rPr>
              <a:t>Srinivasan, B., &amp; Srinivasan, R. (2023). Multi-class classification of control room operators’ cognitive workload using the fusion of eye-tracking and electroencephalography. </a:t>
            </a:r>
            <a:r>
              <a:rPr lang="en-IN" sz="1400" dirty="0">
                <a:latin typeface="Times New Roman" panose="02020603050405020304" pitchFamily="18" charset="0"/>
                <a:cs typeface="Times New Roman" panose="02020603050405020304" pitchFamily="18" charset="0"/>
              </a:rPr>
              <a:t>Computers &amp; Chemical Engineering. </a:t>
            </a:r>
            <a:endParaRPr lang="en-US" sz="1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1400" b="0" i="0" dirty="0">
                <a:solidFill>
                  <a:srgbClr val="222222"/>
                </a:solidFill>
                <a:effectLst/>
                <a:latin typeface="Times New Roman" panose="02020603050405020304" pitchFamily="18" charset="0"/>
                <a:cs typeface="Times New Roman" panose="02020603050405020304" pitchFamily="18" charset="0"/>
              </a:rPr>
              <a:t>Srinivasan, R., Srinivasan, B., &amp; </a:t>
            </a:r>
            <a:r>
              <a:rPr lang="en-GB" sz="1400" b="1" i="0" dirty="0">
                <a:solidFill>
                  <a:srgbClr val="222222"/>
                </a:solidFill>
                <a:effectLst/>
                <a:latin typeface="Times New Roman" panose="02020603050405020304" pitchFamily="18" charset="0"/>
                <a:cs typeface="Times New Roman" panose="02020603050405020304" pitchFamily="18" charset="0"/>
              </a:rPr>
              <a:t>Iqbal, M. U</a:t>
            </a:r>
            <a:r>
              <a:rPr lang="en-GB" sz="1400" b="0" i="0" dirty="0">
                <a:solidFill>
                  <a:srgbClr val="222222"/>
                </a:solidFill>
                <a:effectLst/>
                <a:latin typeface="Times New Roman" panose="02020603050405020304" pitchFamily="18" charset="0"/>
                <a:cs typeface="Times New Roman" panose="02020603050405020304" pitchFamily="18" charset="0"/>
              </a:rPr>
              <a:t>. (2022). Human factors in digitalized process operations. MCPS</a:t>
            </a:r>
          </a:p>
          <a:p>
            <a:pPr marL="0" indent="0">
              <a:buNone/>
            </a:pPr>
            <a:endParaRPr lang="en-IN" sz="1100" dirty="0"/>
          </a:p>
          <a:p>
            <a:pPr marL="0" indent="0">
              <a:buNone/>
            </a:pPr>
            <a:endParaRPr lang="en-IN" sz="1100" dirty="0"/>
          </a:p>
        </p:txBody>
      </p:sp>
      <p:sp>
        <p:nvSpPr>
          <p:cNvPr id="4" name="Slide Number Placeholder 3">
            <a:extLst>
              <a:ext uri="{FF2B5EF4-FFF2-40B4-BE49-F238E27FC236}">
                <a16:creationId xmlns:a16="http://schemas.microsoft.com/office/drawing/2014/main" id="{01747E91-BF03-4C77-8E20-67FA14FC255B}"/>
              </a:ext>
            </a:extLst>
          </p:cNvPr>
          <p:cNvSpPr>
            <a:spLocks noGrp="1"/>
          </p:cNvSpPr>
          <p:nvPr>
            <p:ph type="sldNum" sz="quarter" idx="12"/>
          </p:nvPr>
        </p:nvSpPr>
        <p:spPr/>
        <p:txBody>
          <a:bodyPr/>
          <a:lstStyle/>
          <a:p>
            <a:fld id="{4A70A7D3-960A-4ED4-8792-ED1BA95DBDFB}" type="slidenum">
              <a:rPr lang="en-IN" smtClean="0"/>
              <a:t>46</a:t>
            </a:fld>
            <a:endParaRPr lang="en-IN"/>
          </a:p>
        </p:txBody>
      </p:sp>
    </p:spTree>
    <p:extLst>
      <p:ext uri="{BB962C8B-B14F-4D97-AF65-F5344CB8AC3E}">
        <p14:creationId xmlns:p14="http://schemas.microsoft.com/office/powerpoint/2010/main" val="1799900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29A-1633-8612-CFA6-9BC03FB60400}"/>
              </a:ext>
            </a:extLst>
          </p:cNvPr>
          <p:cNvSpPr>
            <a:spLocks noGrp="1"/>
          </p:cNvSpPr>
          <p:nvPr>
            <p:ph type="title"/>
          </p:nvPr>
        </p:nvSpPr>
        <p:spPr>
          <a:xfrm>
            <a:off x="838200" y="365125"/>
            <a:ext cx="10515600" cy="929521"/>
          </a:xfrm>
          <a:solidFill>
            <a:srgbClr val="002060"/>
          </a:solidFill>
        </p:spPr>
        <p:txBody>
          <a:bodyPr/>
          <a:lstStyle/>
          <a:p>
            <a:r>
              <a:rPr lang="en-US" dirty="0">
                <a:solidFill>
                  <a:schemeClr val="bg1"/>
                </a:solidFill>
              </a:rPr>
              <a:t>Acknowledgement</a:t>
            </a:r>
          </a:p>
        </p:txBody>
      </p:sp>
      <p:sp>
        <p:nvSpPr>
          <p:cNvPr id="4" name="Slide Number Placeholder 3">
            <a:extLst>
              <a:ext uri="{FF2B5EF4-FFF2-40B4-BE49-F238E27FC236}">
                <a16:creationId xmlns:a16="http://schemas.microsoft.com/office/drawing/2014/main" id="{E681DB04-0558-ECC8-3EA8-14BC55B5BE47}"/>
              </a:ext>
            </a:extLst>
          </p:cNvPr>
          <p:cNvSpPr>
            <a:spLocks noGrp="1"/>
          </p:cNvSpPr>
          <p:nvPr>
            <p:ph type="sldNum" sz="quarter" idx="12"/>
          </p:nvPr>
        </p:nvSpPr>
        <p:spPr/>
        <p:txBody>
          <a:bodyPr/>
          <a:lstStyle/>
          <a:p>
            <a:fld id="{16B909BE-5567-4784-AB4E-D0BECBBF704F}" type="slidenum">
              <a:rPr lang="en-US" smtClean="0"/>
              <a:t>47</a:t>
            </a:fld>
            <a:endParaRPr lang="en-US"/>
          </a:p>
        </p:txBody>
      </p:sp>
      <p:grpSp>
        <p:nvGrpSpPr>
          <p:cNvPr id="3" name="Group 2">
            <a:extLst>
              <a:ext uri="{FF2B5EF4-FFF2-40B4-BE49-F238E27FC236}">
                <a16:creationId xmlns:a16="http://schemas.microsoft.com/office/drawing/2014/main" id="{89B1CB99-CFA6-9638-828D-15535F878F68}"/>
              </a:ext>
            </a:extLst>
          </p:cNvPr>
          <p:cNvGrpSpPr/>
          <p:nvPr/>
        </p:nvGrpSpPr>
        <p:grpSpPr>
          <a:xfrm>
            <a:off x="1729312" y="1511917"/>
            <a:ext cx="8482543" cy="3508304"/>
            <a:chOff x="2163930" y="1010812"/>
            <a:chExt cx="8482543" cy="3508304"/>
          </a:xfrm>
        </p:grpSpPr>
        <p:pic>
          <p:nvPicPr>
            <p:cNvPr id="15" name="Picture 2" descr="Rajagopalan Srinivasan - IIT Madras Researcher profile">
              <a:extLst>
                <a:ext uri="{FF2B5EF4-FFF2-40B4-BE49-F238E27FC236}">
                  <a16:creationId xmlns:a16="http://schemas.microsoft.com/office/drawing/2014/main" id="{7F985DB2-985A-2AE8-4D30-C3F6A9C8D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611" y="1089803"/>
              <a:ext cx="932322" cy="10423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6FA3C71-A716-6343-0EA5-BB1B3CD6EC3E}"/>
                </a:ext>
              </a:extLst>
            </p:cNvPr>
            <p:cNvSpPr txBox="1"/>
            <p:nvPr/>
          </p:nvSpPr>
          <p:spPr>
            <a:xfrm>
              <a:off x="3746377" y="1010812"/>
              <a:ext cx="2815194" cy="1200329"/>
            </a:xfrm>
            <a:prstGeom prst="rect">
              <a:avLst/>
            </a:prstGeom>
            <a:noFill/>
          </p:spPr>
          <p:txBody>
            <a:bodyPr wrap="none" rtlCol="0">
              <a:spAutoFit/>
            </a:bodyPr>
            <a:lstStyle/>
            <a:p>
              <a:r>
                <a:rPr lang="en-US" dirty="0"/>
                <a:t>Prof. Rajagopalan Srinivasan</a:t>
              </a:r>
            </a:p>
            <a:p>
              <a:r>
                <a:rPr lang="en-US" dirty="0"/>
                <a:t>Chemical Engineering </a:t>
              </a:r>
            </a:p>
            <a:p>
              <a:r>
                <a:rPr lang="en-US" dirty="0"/>
                <a:t>IIT Madras</a:t>
              </a:r>
            </a:p>
            <a:p>
              <a:r>
                <a:rPr lang="en-US" dirty="0"/>
                <a:t>Head, DART Lab</a:t>
              </a:r>
            </a:p>
          </p:txBody>
        </p:sp>
        <p:pic>
          <p:nvPicPr>
            <p:cNvPr id="17" name="Picture 4" descr="Prof. Babji Srinivasan">
              <a:extLst>
                <a:ext uri="{FF2B5EF4-FFF2-40B4-BE49-F238E27FC236}">
                  <a16:creationId xmlns:a16="http://schemas.microsoft.com/office/drawing/2014/main" id="{2A7C525B-F1A4-EE65-6D4B-BB1743DBF8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23" r="10921"/>
            <a:stretch/>
          </p:blipFill>
          <p:spPr bwMode="auto">
            <a:xfrm>
              <a:off x="2241611" y="2400469"/>
              <a:ext cx="927716" cy="10914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F0D034E-53EB-E234-6FF0-59792DCF9684}"/>
                </a:ext>
              </a:extLst>
            </p:cNvPr>
            <p:cNvSpPr txBox="1"/>
            <p:nvPr/>
          </p:nvSpPr>
          <p:spPr>
            <a:xfrm>
              <a:off x="3746377" y="2400469"/>
              <a:ext cx="4621458" cy="1200329"/>
            </a:xfrm>
            <a:prstGeom prst="rect">
              <a:avLst/>
            </a:prstGeom>
            <a:noFill/>
          </p:spPr>
          <p:txBody>
            <a:bodyPr wrap="none" rtlCol="0">
              <a:spAutoFit/>
            </a:bodyPr>
            <a:lstStyle/>
            <a:p>
              <a:r>
                <a:rPr lang="en-US" dirty="0"/>
                <a:t>Prof. </a:t>
              </a:r>
              <a:r>
                <a:rPr lang="en-US" dirty="0" err="1"/>
                <a:t>Babji</a:t>
              </a:r>
              <a:r>
                <a:rPr lang="en-US" dirty="0"/>
                <a:t> Srinivasan</a:t>
              </a:r>
            </a:p>
            <a:p>
              <a:r>
                <a:rPr lang="en-US" dirty="0"/>
                <a:t>Applied Mechanics and Biomedical Engineering</a:t>
              </a:r>
            </a:p>
            <a:p>
              <a:r>
                <a:rPr lang="en-US" dirty="0"/>
                <a:t>IIT Madras</a:t>
              </a:r>
            </a:p>
            <a:p>
              <a:r>
                <a:rPr lang="en-US" dirty="0"/>
                <a:t>Core Faculty, DART Lab</a:t>
              </a:r>
            </a:p>
          </p:txBody>
        </p:sp>
        <p:sp>
          <p:nvSpPr>
            <p:cNvPr id="19" name="TextBox 18">
              <a:extLst>
                <a:ext uri="{FF2B5EF4-FFF2-40B4-BE49-F238E27FC236}">
                  <a16:creationId xmlns:a16="http://schemas.microsoft.com/office/drawing/2014/main" id="{9D21DF9A-12B5-A2D4-2E7C-3EFF1683E4F4}"/>
                </a:ext>
              </a:extLst>
            </p:cNvPr>
            <p:cNvSpPr txBox="1"/>
            <p:nvPr/>
          </p:nvSpPr>
          <p:spPr>
            <a:xfrm>
              <a:off x="3588059" y="4026684"/>
              <a:ext cx="7058414" cy="369332"/>
            </a:xfrm>
            <a:prstGeom prst="rect">
              <a:avLst/>
            </a:prstGeom>
            <a:noFill/>
          </p:spPr>
          <p:txBody>
            <a:bodyPr wrap="square">
              <a:spAutoFit/>
            </a:bodyPr>
            <a:lstStyle/>
            <a:p>
              <a:r>
                <a:rPr lang="en-US" dirty="0"/>
                <a:t>American Express Lab for Data Analytics, Risk and Technology, IIT Madras</a:t>
              </a:r>
            </a:p>
          </p:txBody>
        </p:sp>
        <p:pic>
          <p:nvPicPr>
            <p:cNvPr id="20" name="Picture 8" descr="Data Analytics, Risk and Technology(DART) Laboratory, IIT Madras. | LinkedIn">
              <a:extLst>
                <a:ext uri="{FF2B5EF4-FFF2-40B4-BE49-F238E27FC236}">
                  <a16:creationId xmlns:a16="http://schemas.microsoft.com/office/drawing/2014/main" id="{DAD985BF-F592-A6C4-81DE-F6D1F75459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55" t="27052" r="6971" b="27908"/>
            <a:stretch/>
          </p:blipFill>
          <p:spPr bwMode="auto">
            <a:xfrm>
              <a:off x="2163930" y="3838017"/>
              <a:ext cx="1253231" cy="681099"/>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IIT Gandhinagar | Home">
            <a:extLst>
              <a:ext uri="{FF2B5EF4-FFF2-40B4-BE49-F238E27FC236}">
                <a16:creationId xmlns:a16="http://schemas.microsoft.com/office/drawing/2014/main" id="{7124AC48-C862-503E-B77A-9B9074E13A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0603" y="5540727"/>
            <a:ext cx="1000496" cy="9981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IIT Madras - Wikipedia">
            <a:extLst>
              <a:ext uri="{FF2B5EF4-FFF2-40B4-BE49-F238E27FC236}">
                <a16:creationId xmlns:a16="http://schemas.microsoft.com/office/drawing/2014/main" id="{B080BE2D-8705-8B89-B5A5-1C0C8A61F9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1703" y="5492378"/>
            <a:ext cx="1000497" cy="10004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A94C87-83EF-E800-A63F-9CA7B2E51CF5}"/>
              </a:ext>
            </a:extLst>
          </p:cNvPr>
          <p:cNvSpPr txBox="1"/>
          <p:nvPr/>
        </p:nvSpPr>
        <p:spPr>
          <a:xfrm>
            <a:off x="1741536" y="5110753"/>
            <a:ext cx="7058414" cy="369332"/>
          </a:xfrm>
          <a:prstGeom prst="rect">
            <a:avLst/>
          </a:prstGeom>
          <a:noFill/>
        </p:spPr>
        <p:txBody>
          <a:bodyPr wrap="square" rtlCol="0">
            <a:spAutoFit/>
          </a:bodyPr>
          <a:lstStyle/>
          <a:p>
            <a:r>
              <a:rPr lang="en-US" dirty="0"/>
              <a:t>Colleagues: Dr. Mohammad </a:t>
            </a:r>
            <a:r>
              <a:rPr lang="en-US" dirty="0" err="1"/>
              <a:t>Aatif</a:t>
            </a:r>
            <a:r>
              <a:rPr lang="en-US" dirty="0"/>
              <a:t> Shahab, Mahindra Choudhary  </a:t>
            </a:r>
            <a:endParaRPr lang="en-IN" dirty="0"/>
          </a:p>
        </p:txBody>
      </p:sp>
    </p:spTree>
    <p:extLst>
      <p:ext uri="{BB962C8B-B14F-4D97-AF65-F5344CB8AC3E}">
        <p14:creationId xmlns:p14="http://schemas.microsoft.com/office/powerpoint/2010/main" val="610841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FB8808-4498-1335-27E0-1A35C66D9C0E}"/>
              </a:ext>
            </a:extLst>
          </p:cNvPr>
          <p:cNvSpPr txBox="1">
            <a:spLocks/>
          </p:cNvSpPr>
          <p:nvPr/>
        </p:nvSpPr>
        <p:spPr>
          <a:xfrm>
            <a:off x="0" y="2885440"/>
            <a:ext cx="12192000" cy="3972560"/>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IN" sz="4800" b="1" dirty="0">
                <a:solidFill>
                  <a:schemeClr val="bg1"/>
                </a:solidFill>
              </a:rPr>
            </a:br>
            <a:br>
              <a:rPr lang="en-IN" sz="8000" b="1" dirty="0">
                <a:solidFill>
                  <a:schemeClr val="bg1"/>
                </a:solidFill>
              </a:rPr>
            </a:br>
            <a:endParaRPr lang="en-IN" dirty="0"/>
          </a:p>
        </p:txBody>
      </p:sp>
      <p:sp>
        <p:nvSpPr>
          <p:cNvPr id="2" name="Title 1">
            <a:extLst>
              <a:ext uri="{FF2B5EF4-FFF2-40B4-BE49-F238E27FC236}">
                <a16:creationId xmlns:a16="http://schemas.microsoft.com/office/drawing/2014/main" id="{F81E12F9-29AE-4664-9F22-996F9BCC79FE}"/>
              </a:ext>
            </a:extLst>
          </p:cNvPr>
          <p:cNvSpPr>
            <a:spLocks noGrp="1"/>
          </p:cNvSpPr>
          <p:nvPr>
            <p:ph type="title"/>
          </p:nvPr>
        </p:nvSpPr>
        <p:spPr>
          <a:xfrm>
            <a:off x="0" y="0"/>
            <a:ext cx="12192000" cy="3972560"/>
          </a:xfrm>
          <a:solidFill>
            <a:srgbClr val="002060"/>
          </a:solidFill>
        </p:spPr>
        <p:txBody>
          <a:bodyPr>
            <a:normAutofit/>
          </a:bodyPr>
          <a:lstStyle/>
          <a:p>
            <a:pPr algn="ctr"/>
            <a:r>
              <a:rPr lang="en-IN" sz="4800" b="1" i="1" dirty="0">
                <a:solidFill>
                  <a:schemeClr val="bg1"/>
                </a:solidFill>
              </a:rPr>
              <a:t>We cannot improve</a:t>
            </a:r>
            <a:br>
              <a:rPr lang="en-IN" sz="4800" b="1" i="1" dirty="0">
                <a:solidFill>
                  <a:schemeClr val="bg1"/>
                </a:solidFill>
              </a:rPr>
            </a:br>
            <a:r>
              <a:rPr lang="en-IN" sz="4800" b="1" i="1" dirty="0">
                <a:solidFill>
                  <a:schemeClr val="bg1"/>
                </a:solidFill>
              </a:rPr>
              <a:t>what we cannot measure</a:t>
            </a:r>
            <a:br>
              <a:rPr lang="en-IN" sz="4800" b="1" dirty="0">
                <a:solidFill>
                  <a:schemeClr val="bg1"/>
                </a:solidFill>
              </a:rPr>
            </a:br>
            <a:br>
              <a:rPr lang="en-IN" sz="8000" b="1" dirty="0">
                <a:solidFill>
                  <a:schemeClr val="bg1"/>
                </a:solidFill>
              </a:rPr>
            </a:br>
            <a:endParaRPr lang="en-IN" dirty="0"/>
          </a:p>
        </p:txBody>
      </p:sp>
      <p:sp>
        <p:nvSpPr>
          <p:cNvPr id="4" name="Slide Number Placeholder 3">
            <a:extLst>
              <a:ext uri="{FF2B5EF4-FFF2-40B4-BE49-F238E27FC236}">
                <a16:creationId xmlns:a16="http://schemas.microsoft.com/office/drawing/2014/main" id="{01747E91-BF03-4C77-8E20-67FA14FC255B}"/>
              </a:ext>
            </a:extLst>
          </p:cNvPr>
          <p:cNvSpPr>
            <a:spLocks noGrp="1"/>
          </p:cNvSpPr>
          <p:nvPr>
            <p:ph type="sldNum" sz="quarter" idx="12"/>
          </p:nvPr>
        </p:nvSpPr>
        <p:spPr/>
        <p:txBody>
          <a:bodyPr/>
          <a:lstStyle/>
          <a:p>
            <a:fld id="{4A70A7D3-960A-4ED4-8792-ED1BA95DBDFB}" type="slidenum">
              <a:rPr lang="en-IN" smtClean="0"/>
              <a:t>48</a:t>
            </a:fld>
            <a:endParaRPr lang="en-IN" dirty="0"/>
          </a:p>
        </p:txBody>
      </p:sp>
      <p:sp>
        <p:nvSpPr>
          <p:cNvPr id="5" name="Rectangle 4">
            <a:extLst>
              <a:ext uri="{FF2B5EF4-FFF2-40B4-BE49-F238E27FC236}">
                <a16:creationId xmlns:a16="http://schemas.microsoft.com/office/drawing/2014/main" id="{13C7B364-06EF-55E7-AD7F-7B360A05B3A5}"/>
              </a:ext>
            </a:extLst>
          </p:cNvPr>
          <p:cNvSpPr/>
          <p:nvPr/>
        </p:nvSpPr>
        <p:spPr>
          <a:xfrm>
            <a:off x="4241800" y="5026659"/>
            <a:ext cx="3708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j-lt"/>
              </a:rPr>
              <a:t>Questions?</a:t>
            </a:r>
            <a:endParaRPr lang="en-IN" sz="3200" b="1" i="1" dirty="0">
              <a:latin typeface="+mj-lt"/>
            </a:endParaRPr>
          </a:p>
        </p:txBody>
      </p:sp>
      <p:sp>
        <p:nvSpPr>
          <p:cNvPr id="6" name="Rectangle 5">
            <a:extLst>
              <a:ext uri="{FF2B5EF4-FFF2-40B4-BE49-F238E27FC236}">
                <a16:creationId xmlns:a16="http://schemas.microsoft.com/office/drawing/2014/main" id="{E47FFDD1-8613-6DE4-D3A4-436B2DCF3F64}"/>
              </a:ext>
            </a:extLst>
          </p:cNvPr>
          <p:cNvSpPr/>
          <p:nvPr/>
        </p:nvSpPr>
        <p:spPr>
          <a:xfrm>
            <a:off x="4241800" y="3571238"/>
            <a:ext cx="3708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bg1"/>
                </a:solidFill>
              </a:rPr>
              <a:t>Thank you</a:t>
            </a:r>
            <a:endParaRPr lang="en-IN" sz="3200" b="1" i="1" dirty="0">
              <a:latin typeface="+mj-lt"/>
            </a:endParaRPr>
          </a:p>
        </p:txBody>
      </p:sp>
    </p:spTree>
    <p:extLst>
      <p:ext uri="{BB962C8B-B14F-4D97-AF65-F5344CB8AC3E}">
        <p14:creationId xmlns:p14="http://schemas.microsoft.com/office/powerpoint/2010/main" val="289167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42A3-4B6D-4670-90D4-983C43970E13}"/>
              </a:ext>
            </a:extLst>
          </p:cNvPr>
          <p:cNvSpPr>
            <a:spLocks noGrp="1"/>
          </p:cNvSpPr>
          <p:nvPr>
            <p:ph type="title"/>
          </p:nvPr>
        </p:nvSpPr>
        <p:spPr>
          <a:solidFill>
            <a:srgbClr val="002060"/>
          </a:solidFill>
        </p:spPr>
        <p:txBody>
          <a:bodyPr/>
          <a:lstStyle/>
          <a:p>
            <a:pPr algn="l"/>
            <a:r>
              <a:rPr lang="en-IN" dirty="0">
                <a:solidFill>
                  <a:schemeClr val="bg1"/>
                </a:solidFill>
              </a:rPr>
              <a:t>Mental Models are critical for smooth operation</a:t>
            </a:r>
          </a:p>
        </p:txBody>
      </p:sp>
      <p:sp>
        <p:nvSpPr>
          <p:cNvPr id="3" name="Content Placeholder 2">
            <a:extLst>
              <a:ext uri="{FF2B5EF4-FFF2-40B4-BE49-F238E27FC236}">
                <a16:creationId xmlns:a16="http://schemas.microsoft.com/office/drawing/2014/main" id="{EF8B77F5-3EE5-4E05-A9AD-5E7756A6BB20}"/>
              </a:ext>
            </a:extLst>
          </p:cNvPr>
          <p:cNvSpPr>
            <a:spLocks noGrp="1"/>
          </p:cNvSpPr>
          <p:nvPr>
            <p:ph idx="1"/>
          </p:nvPr>
        </p:nvSpPr>
        <p:spPr>
          <a:xfrm>
            <a:off x="648929" y="1662607"/>
            <a:ext cx="10972800" cy="1630230"/>
          </a:xfrm>
        </p:spPr>
        <p:txBody>
          <a:bodyPr/>
          <a:lstStyle/>
          <a:p>
            <a:r>
              <a:rPr lang="en-US" sz="2800" dirty="0">
                <a:effectLst/>
                <a:latin typeface="Times New Roman" panose="02020603050405020304" pitchFamily="18" charset="0"/>
                <a:ea typeface="Calibri" panose="020F0502020204030204" pitchFamily="34" charset="0"/>
                <a:cs typeface="Arial" panose="020B0604020202020204" pitchFamily="34" charset="0"/>
              </a:rPr>
              <a:t>Mental Models:</a:t>
            </a:r>
          </a:p>
          <a:p>
            <a:pPr lvl="1"/>
            <a:r>
              <a:rPr lang="en-US" sz="2400" dirty="0">
                <a:effectLst/>
                <a:latin typeface="Times New Roman" panose="02020603050405020304" pitchFamily="18" charset="0"/>
                <a:ea typeface="Calibri" panose="020F0502020204030204" pitchFamily="34" charset="0"/>
                <a:cs typeface="Arial" panose="020B0604020202020204" pitchFamily="34" charset="0"/>
              </a:rPr>
              <a:t>Mapping of the properties of the task to its representation in the mind of the operator </a:t>
            </a:r>
            <a:r>
              <a:rPr lang="en-US" dirty="0">
                <a:effectLst/>
                <a:latin typeface="Times New Roman" panose="02020603050405020304" pitchFamily="18" charset="0"/>
                <a:ea typeface="Calibri" panose="020F0502020204030204" pitchFamily="34" charset="0"/>
                <a:cs typeface="Arial" panose="020B0604020202020204" pitchFamily="34" charset="0"/>
              </a:rPr>
              <a:t>(Rasmussen, 1982, Moray, 1988). </a:t>
            </a:r>
            <a:endParaRPr lang="en-IN" sz="4400" dirty="0"/>
          </a:p>
        </p:txBody>
      </p:sp>
      <p:sp>
        <p:nvSpPr>
          <p:cNvPr id="4" name="Slide Number Placeholder 3">
            <a:extLst>
              <a:ext uri="{FF2B5EF4-FFF2-40B4-BE49-F238E27FC236}">
                <a16:creationId xmlns:a16="http://schemas.microsoft.com/office/drawing/2014/main" id="{4C9AA098-DA88-4410-B1F3-53A82B5139A5}"/>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54" name="TextBox 53">
            <a:extLst>
              <a:ext uri="{FF2B5EF4-FFF2-40B4-BE49-F238E27FC236}">
                <a16:creationId xmlns:a16="http://schemas.microsoft.com/office/drawing/2014/main" id="{376F09BC-4A1A-44B7-879D-F161F1FACD14}"/>
              </a:ext>
            </a:extLst>
          </p:cNvPr>
          <p:cNvSpPr txBox="1"/>
          <p:nvPr/>
        </p:nvSpPr>
        <p:spPr>
          <a:xfrm>
            <a:off x="221225" y="6197239"/>
            <a:ext cx="11749549" cy="276614"/>
          </a:xfrm>
          <a:prstGeom prst="rect">
            <a:avLst/>
          </a:prstGeom>
          <a:noFill/>
        </p:spPr>
        <p:txBody>
          <a:bodyPr wrap="square">
            <a:spAutoFit/>
          </a:bodyPr>
          <a:lstStyle/>
          <a:p>
            <a:pPr algn="just">
              <a:lnSpc>
                <a:spcPct val="107000"/>
              </a:lnSpc>
              <a:spcBef>
                <a:spcPts val="120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Rasmussen, J., (1986). Information Processing and Human-Machine Interaction: an Approach to Cognitive Engineering. North-Holland, Amsterdam.</a:t>
            </a:r>
            <a:endParaRPr lang="en-IN"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709257E-2DED-45CE-B40D-00809B098D06}"/>
              </a:ext>
            </a:extLst>
          </p:cNvPr>
          <p:cNvSpPr txBox="1"/>
          <p:nvPr/>
        </p:nvSpPr>
        <p:spPr>
          <a:xfrm>
            <a:off x="221225" y="6434874"/>
            <a:ext cx="10830221" cy="276614"/>
          </a:xfrm>
          <a:prstGeom prst="rect">
            <a:avLst/>
          </a:prstGeom>
          <a:noFill/>
        </p:spPr>
        <p:txBody>
          <a:bodyPr wrap="square">
            <a:spAutoFit/>
          </a:bodyPr>
          <a:lstStyle/>
          <a:p>
            <a:pPr algn="just">
              <a:lnSpc>
                <a:spcPct val="107000"/>
              </a:lnSpc>
              <a:spcBef>
                <a:spcPts val="120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Moray, 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Lootsteen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Pajak</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J. (1986). Acquisition of process control skills.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IEEE Transactions on Systems, Man, and Cybernetics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16</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 497-504.</a:t>
            </a:r>
            <a:endParaRPr lang="en-IN" sz="1200" dirty="0">
              <a:effectLst/>
              <a:latin typeface="Times New Roman" panose="02020603050405020304" pitchFamily="18"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05824BF-6B1D-AF23-01F6-6B664CF1BCC7}"/>
              </a:ext>
            </a:extLst>
          </p:cNvPr>
          <p:cNvGrpSpPr/>
          <p:nvPr/>
        </p:nvGrpSpPr>
        <p:grpSpPr>
          <a:xfrm>
            <a:off x="1125793" y="2975415"/>
            <a:ext cx="10019072" cy="1808632"/>
            <a:chOff x="1125793" y="3464940"/>
            <a:chExt cx="10019072" cy="1808632"/>
          </a:xfrm>
        </p:grpSpPr>
        <p:grpSp>
          <p:nvGrpSpPr>
            <p:cNvPr id="74" name="Group 73">
              <a:extLst>
                <a:ext uri="{FF2B5EF4-FFF2-40B4-BE49-F238E27FC236}">
                  <a16:creationId xmlns:a16="http://schemas.microsoft.com/office/drawing/2014/main" id="{E50D9022-85C1-4891-A54C-81D805E7B2D7}"/>
                </a:ext>
              </a:extLst>
            </p:cNvPr>
            <p:cNvGrpSpPr/>
            <p:nvPr/>
          </p:nvGrpSpPr>
          <p:grpSpPr>
            <a:xfrm>
              <a:off x="1125793" y="3943663"/>
              <a:ext cx="10019072" cy="1329909"/>
              <a:chOff x="1224116" y="3432387"/>
              <a:chExt cx="10019072" cy="1329909"/>
            </a:xfrm>
          </p:grpSpPr>
          <p:sp>
            <p:nvSpPr>
              <p:cNvPr id="5" name="Rectangle 4">
                <a:extLst>
                  <a:ext uri="{FF2B5EF4-FFF2-40B4-BE49-F238E27FC236}">
                    <a16:creationId xmlns:a16="http://schemas.microsoft.com/office/drawing/2014/main" id="{F33505A4-36ED-4FB3-BD9D-36FBC8163CF3}"/>
                  </a:ext>
                </a:extLst>
              </p:cNvPr>
              <p:cNvSpPr/>
              <p:nvPr/>
            </p:nvSpPr>
            <p:spPr>
              <a:xfrm>
                <a:off x="3062748" y="3432388"/>
                <a:ext cx="1838632" cy="549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Perception</a:t>
                </a:r>
              </a:p>
            </p:txBody>
          </p:sp>
          <p:sp>
            <p:nvSpPr>
              <p:cNvPr id="7" name="Rectangle 6">
                <a:extLst>
                  <a:ext uri="{FF2B5EF4-FFF2-40B4-BE49-F238E27FC236}">
                    <a16:creationId xmlns:a16="http://schemas.microsoft.com/office/drawing/2014/main" id="{7F4D5575-C93A-4432-8B39-741397A7D89A}"/>
                  </a:ext>
                </a:extLst>
              </p:cNvPr>
              <p:cNvSpPr/>
              <p:nvPr/>
            </p:nvSpPr>
            <p:spPr>
              <a:xfrm>
                <a:off x="1224116" y="3432388"/>
                <a:ext cx="1563328" cy="549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Inputs</a:t>
                </a:r>
              </a:p>
            </p:txBody>
          </p:sp>
          <p:sp>
            <p:nvSpPr>
              <p:cNvPr id="8" name="Rectangle 7">
                <a:extLst>
                  <a:ext uri="{FF2B5EF4-FFF2-40B4-BE49-F238E27FC236}">
                    <a16:creationId xmlns:a16="http://schemas.microsoft.com/office/drawing/2014/main" id="{3B075694-3D1F-4BDF-A793-CE1E39BA6AA2}"/>
                  </a:ext>
                </a:extLst>
              </p:cNvPr>
              <p:cNvSpPr/>
              <p:nvPr/>
            </p:nvSpPr>
            <p:spPr>
              <a:xfrm>
                <a:off x="9404556" y="3432387"/>
                <a:ext cx="1838632" cy="577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Output</a:t>
                </a:r>
              </a:p>
            </p:txBody>
          </p:sp>
          <p:sp>
            <p:nvSpPr>
              <p:cNvPr id="9" name="Rectangle 8">
                <a:extLst>
                  <a:ext uri="{FF2B5EF4-FFF2-40B4-BE49-F238E27FC236}">
                    <a16:creationId xmlns:a16="http://schemas.microsoft.com/office/drawing/2014/main" id="{B6EEE7C8-A4B6-4F96-B7D1-E2968EA09333}"/>
                  </a:ext>
                </a:extLst>
              </p:cNvPr>
              <p:cNvSpPr/>
              <p:nvPr/>
            </p:nvSpPr>
            <p:spPr>
              <a:xfrm>
                <a:off x="5176684" y="3432388"/>
                <a:ext cx="1838632" cy="577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Interpretation</a:t>
                </a:r>
              </a:p>
            </p:txBody>
          </p:sp>
          <p:sp>
            <p:nvSpPr>
              <p:cNvPr id="10" name="Rectangle 9">
                <a:extLst>
                  <a:ext uri="{FF2B5EF4-FFF2-40B4-BE49-F238E27FC236}">
                    <a16:creationId xmlns:a16="http://schemas.microsoft.com/office/drawing/2014/main" id="{DE1A39A7-FDC9-4759-ABAF-9797398D8F52}"/>
                  </a:ext>
                </a:extLst>
              </p:cNvPr>
              <p:cNvSpPr/>
              <p:nvPr/>
            </p:nvSpPr>
            <p:spPr>
              <a:xfrm>
                <a:off x="7290620" y="3432387"/>
                <a:ext cx="1838632" cy="577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Reaction</a:t>
                </a:r>
              </a:p>
            </p:txBody>
          </p:sp>
          <p:cxnSp>
            <p:nvCxnSpPr>
              <p:cNvPr id="12" name="Straight Arrow Connector 11">
                <a:extLst>
                  <a:ext uri="{FF2B5EF4-FFF2-40B4-BE49-F238E27FC236}">
                    <a16:creationId xmlns:a16="http://schemas.microsoft.com/office/drawing/2014/main" id="{2CEDFF42-34F7-40DE-A851-83F1893FF463}"/>
                  </a:ext>
                </a:extLst>
              </p:cNvPr>
              <p:cNvCxnSpPr>
                <a:cxnSpLocks/>
                <a:stCxn id="7" idx="3"/>
                <a:endCxn id="5" idx="1"/>
              </p:cNvCxnSpPr>
              <p:nvPr/>
            </p:nvCxnSpPr>
            <p:spPr>
              <a:xfrm>
                <a:off x="2787444" y="3707227"/>
                <a:ext cx="27530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172143-9C9A-4FC6-A0AB-213D9A1CFFA9}"/>
                  </a:ext>
                </a:extLst>
              </p:cNvPr>
              <p:cNvCxnSpPr>
                <a:cxnSpLocks/>
                <a:stCxn id="5" idx="3"/>
                <a:endCxn id="9" idx="1"/>
              </p:cNvCxnSpPr>
              <p:nvPr/>
            </p:nvCxnSpPr>
            <p:spPr>
              <a:xfrm>
                <a:off x="4901380" y="3707227"/>
                <a:ext cx="275304" cy="137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FC85CD-7055-4AA3-A0DA-378B3FEB14D7}"/>
                  </a:ext>
                </a:extLst>
              </p:cNvPr>
              <p:cNvCxnSpPr>
                <a:cxnSpLocks/>
                <a:stCxn id="9" idx="3"/>
                <a:endCxn id="10" idx="1"/>
              </p:cNvCxnSpPr>
              <p:nvPr/>
            </p:nvCxnSpPr>
            <p:spPr>
              <a:xfrm flipV="1">
                <a:off x="7015316" y="3720929"/>
                <a:ext cx="27530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F593A5-B8BE-4A30-85EB-B9AEE76300F9}"/>
                  </a:ext>
                </a:extLst>
              </p:cNvPr>
              <p:cNvCxnSpPr>
                <a:cxnSpLocks/>
                <a:stCxn id="10" idx="3"/>
                <a:endCxn id="8" idx="1"/>
              </p:cNvCxnSpPr>
              <p:nvPr/>
            </p:nvCxnSpPr>
            <p:spPr>
              <a:xfrm>
                <a:off x="9129252" y="3720929"/>
                <a:ext cx="27530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A035F45-BAFE-465D-AC40-9EF367610387}"/>
                  </a:ext>
                </a:extLst>
              </p:cNvPr>
              <p:cNvSpPr/>
              <p:nvPr/>
            </p:nvSpPr>
            <p:spPr>
              <a:xfrm>
                <a:off x="5039032" y="4284310"/>
                <a:ext cx="1838632" cy="4779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Feedback</a:t>
                </a:r>
              </a:p>
            </p:txBody>
          </p:sp>
          <p:cxnSp>
            <p:nvCxnSpPr>
              <p:cNvPr id="23" name="Connector: Elbow 22">
                <a:extLst>
                  <a:ext uri="{FF2B5EF4-FFF2-40B4-BE49-F238E27FC236}">
                    <a16:creationId xmlns:a16="http://schemas.microsoft.com/office/drawing/2014/main" id="{15909DC3-1ACC-4782-9504-08B06C6C9AAB}"/>
                  </a:ext>
                </a:extLst>
              </p:cNvPr>
              <p:cNvCxnSpPr>
                <a:cxnSpLocks/>
                <a:stCxn id="8" idx="2"/>
                <a:endCxn id="21" idx="3"/>
              </p:cNvCxnSpPr>
              <p:nvPr/>
            </p:nvCxnSpPr>
            <p:spPr>
              <a:xfrm rot="5400000">
                <a:off x="8343852" y="2543282"/>
                <a:ext cx="513833" cy="344620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B4301D90-DE94-4026-8719-AE0AFED3BC0E}"/>
                  </a:ext>
                </a:extLst>
              </p:cNvPr>
              <p:cNvCxnSpPr>
                <a:cxnSpLocks/>
                <a:stCxn id="21" idx="1"/>
                <a:endCxn id="7" idx="2"/>
              </p:cNvCxnSpPr>
              <p:nvPr/>
            </p:nvCxnSpPr>
            <p:spPr>
              <a:xfrm rot="10800000">
                <a:off x="2005780" y="3982065"/>
                <a:ext cx="3033252" cy="54123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51319CAF-9780-4BF2-9E35-AD3D54E44850}"/>
                </a:ext>
              </a:extLst>
            </p:cNvPr>
            <p:cNvGrpSpPr/>
            <p:nvPr/>
          </p:nvGrpSpPr>
          <p:grpSpPr>
            <a:xfrm>
              <a:off x="3883741" y="3464940"/>
              <a:ext cx="4227873" cy="478724"/>
              <a:chOff x="3883741" y="3464940"/>
              <a:chExt cx="4227873" cy="478724"/>
            </a:xfrm>
          </p:grpSpPr>
          <p:cxnSp>
            <p:nvCxnSpPr>
              <p:cNvPr id="84" name="Connector: Elbow 83">
                <a:extLst>
                  <a:ext uri="{FF2B5EF4-FFF2-40B4-BE49-F238E27FC236}">
                    <a16:creationId xmlns:a16="http://schemas.microsoft.com/office/drawing/2014/main" id="{C0EEEC8C-E385-4615-ACE7-9E5591FB2739}"/>
                  </a:ext>
                </a:extLst>
              </p:cNvPr>
              <p:cNvCxnSpPr>
                <a:cxnSpLocks/>
                <a:stCxn id="10" idx="0"/>
              </p:cNvCxnSpPr>
              <p:nvPr/>
            </p:nvCxnSpPr>
            <p:spPr>
              <a:xfrm rot="16200000" flipV="1">
                <a:off x="5760406" y="1592456"/>
                <a:ext cx="474543" cy="422787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E74AD50-69B6-49F2-B283-89ACA9903CEF}"/>
                  </a:ext>
                </a:extLst>
              </p:cNvPr>
              <p:cNvCxnSpPr>
                <a:cxnSpLocks/>
                <a:endCxn id="5" idx="0"/>
              </p:cNvCxnSpPr>
              <p:nvPr/>
            </p:nvCxnSpPr>
            <p:spPr>
              <a:xfrm>
                <a:off x="3883741" y="3464940"/>
                <a:ext cx="0" cy="478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A56FDA91-D1D3-44D4-9069-3FF1793F865B}"/>
                </a:ext>
              </a:extLst>
            </p:cNvPr>
            <p:cNvSpPr/>
            <p:nvPr/>
          </p:nvSpPr>
          <p:spPr>
            <a:xfrm>
              <a:off x="4746521" y="3543849"/>
              <a:ext cx="2698956" cy="2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Internal Feedback</a:t>
              </a:r>
            </a:p>
          </p:txBody>
        </p:sp>
      </p:grpSp>
      <p:sp>
        <p:nvSpPr>
          <p:cNvPr id="92" name="Rectangle 91">
            <a:extLst>
              <a:ext uri="{FF2B5EF4-FFF2-40B4-BE49-F238E27FC236}">
                <a16:creationId xmlns:a16="http://schemas.microsoft.com/office/drawing/2014/main" id="{12AEF1FE-3D9F-43C6-BE97-580AA7641DCF}"/>
              </a:ext>
            </a:extLst>
          </p:cNvPr>
          <p:cNvSpPr/>
          <p:nvPr/>
        </p:nvSpPr>
        <p:spPr>
          <a:xfrm>
            <a:off x="1125793" y="4883139"/>
            <a:ext cx="10019072" cy="590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Difficulties in Perception, interpretation and reaction can increase cognitive workload </a:t>
            </a:r>
          </a:p>
          <a:p>
            <a:pPr algn="ctr"/>
            <a:r>
              <a:rPr lang="en-IN" b="1" dirty="0">
                <a:solidFill>
                  <a:schemeClr val="tx1"/>
                </a:solidFill>
              </a:rPr>
              <a:t>and lead to mis-operation</a:t>
            </a:r>
          </a:p>
        </p:txBody>
      </p:sp>
      <p:sp>
        <p:nvSpPr>
          <p:cNvPr id="11" name="TextBox 10">
            <a:extLst>
              <a:ext uri="{FF2B5EF4-FFF2-40B4-BE49-F238E27FC236}">
                <a16:creationId xmlns:a16="http://schemas.microsoft.com/office/drawing/2014/main" id="{FA8611E5-B1AD-13A6-1389-2B1C2C34B0A4}"/>
              </a:ext>
            </a:extLst>
          </p:cNvPr>
          <p:cNvSpPr txBox="1"/>
          <p:nvPr/>
        </p:nvSpPr>
        <p:spPr>
          <a:xfrm>
            <a:off x="1125793" y="5545035"/>
            <a:ext cx="10019072" cy="461665"/>
          </a:xfrm>
          <a:prstGeom prst="rect">
            <a:avLst/>
          </a:prstGeom>
          <a:solidFill>
            <a:srgbClr val="FFFF00"/>
          </a:solidFill>
        </p:spPr>
        <p:txBody>
          <a:bodyPr wrap="square">
            <a:spAutoFit/>
          </a:bodyPr>
          <a:lstStyle/>
          <a:p>
            <a:pPr algn="ctr"/>
            <a:r>
              <a:rPr lang="en-IN" sz="2400" dirty="0">
                <a:effectLst/>
                <a:ea typeface="Calibri" panose="020F0502020204030204" pitchFamily="34" charset="0"/>
              </a:rPr>
              <a:t>Need for highly skilled operators and advanced performance assessment </a:t>
            </a:r>
            <a:endParaRPr lang="en-IN" sz="2400" dirty="0"/>
          </a:p>
        </p:txBody>
      </p:sp>
    </p:spTree>
    <p:extLst>
      <p:ext uri="{BB962C8B-B14F-4D97-AF65-F5344CB8AC3E}">
        <p14:creationId xmlns:p14="http://schemas.microsoft.com/office/powerpoint/2010/main" val="318843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6591-73F8-4932-ADD0-D26122E58312}"/>
              </a:ext>
            </a:extLst>
          </p:cNvPr>
          <p:cNvSpPr>
            <a:spLocks noGrp="1"/>
          </p:cNvSpPr>
          <p:nvPr>
            <p:ph type="title"/>
          </p:nvPr>
        </p:nvSpPr>
        <p:spPr>
          <a:solidFill>
            <a:srgbClr val="002060"/>
          </a:solidFill>
        </p:spPr>
        <p:txBody>
          <a:bodyPr/>
          <a:lstStyle/>
          <a:p>
            <a:pPr algn="l"/>
            <a:r>
              <a:rPr lang="en-IN" dirty="0">
                <a:solidFill>
                  <a:schemeClr val="bg1"/>
                </a:solidFill>
              </a:rPr>
              <a:t>Traditional Performance Assessment</a:t>
            </a:r>
          </a:p>
        </p:txBody>
      </p:sp>
      <p:sp>
        <p:nvSpPr>
          <p:cNvPr id="3" name="Content Placeholder 2">
            <a:extLst>
              <a:ext uri="{FF2B5EF4-FFF2-40B4-BE49-F238E27FC236}">
                <a16:creationId xmlns:a16="http://schemas.microsoft.com/office/drawing/2014/main" id="{7D494703-C67E-45F8-AEC7-861793F0697B}"/>
              </a:ext>
            </a:extLst>
          </p:cNvPr>
          <p:cNvSpPr>
            <a:spLocks noGrp="1"/>
          </p:cNvSpPr>
          <p:nvPr>
            <p:ph idx="1"/>
          </p:nvPr>
        </p:nvSpPr>
        <p:spPr/>
        <p:txBody>
          <a:bodyPr>
            <a:normAutofit/>
          </a:bodyPr>
          <a:lstStyle/>
          <a:p>
            <a:r>
              <a:rPr lang="en-IN" sz="3200" i="0" u="none" strike="noStrike" baseline="0" dirty="0"/>
              <a:t>Operator’s </a:t>
            </a:r>
            <a:r>
              <a:rPr lang="en-US" sz="3200" i="0" u="none" strike="noStrike" baseline="0" dirty="0"/>
              <a:t>performance is assessed primarily in terms of:</a:t>
            </a:r>
          </a:p>
          <a:p>
            <a:pPr lvl="1"/>
            <a:r>
              <a:rPr lang="en-US" b="0" i="0" u="none" strike="noStrike" baseline="0" dirty="0"/>
              <a:t>Number of successes and failures</a:t>
            </a:r>
          </a:p>
          <a:p>
            <a:pPr lvl="1"/>
            <a:r>
              <a:rPr lang="en-US" b="0" i="0" u="none" strike="noStrike" baseline="0" dirty="0"/>
              <a:t>Response times </a:t>
            </a:r>
          </a:p>
          <a:p>
            <a:pPr lvl="1"/>
            <a:r>
              <a:rPr lang="en-US" dirty="0"/>
              <a:t>D</a:t>
            </a:r>
            <a:r>
              <a:rPr lang="en-US" b="0" i="0" u="none" strike="noStrike" baseline="0" dirty="0"/>
              <a:t>eviation of operator actions from predefined sequence</a:t>
            </a:r>
          </a:p>
          <a:p>
            <a:pPr lvl="1"/>
            <a:r>
              <a:rPr lang="en-US" dirty="0"/>
              <a:t>Expert judgement</a:t>
            </a:r>
          </a:p>
          <a:p>
            <a:pPr lvl="1"/>
            <a:endParaRPr lang="en-US" b="0" i="0" u="none" strike="noStrike" baseline="0" dirty="0"/>
          </a:p>
          <a:p>
            <a:pPr lvl="1"/>
            <a:endParaRPr lang="en-US" b="0" i="0" u="none" strike="noStrike" baseline="0" dirty="0"/>
          </a:p>
          <a:p>
            <a:r>
              <a:rPr lang="en-US" dirty="0"/>
              <a:t>Cognitive aspects of performance often ignored</a:t>
            </a:r>
            <a:endParaRPr lang="en-US" b="0" i="0" u="none" strike="noStrike" baseline="0" dirty="0"/>
          </a:p>
          <a:p>
            <a:endParaRPr lang="en-US" sz="3200" dirty="0"/>
          </a:p>
          <a:p>
            <a:endParaRPr lang="en-US" b="0" i="0" u="none" strike="noStrike" baseline="0" dirty="0"/>
          </a:p>
          <a:p>
            <a:endParaRPr lang="en-IN" dirty="0"/>
          </a:p>
        </p:txBody>
      </p:sp>
      <p:sp>
        <p:nvSpPr>
          <p:cNvPr id="4" name="Slide Number Placeholder 3">
            <a:extLst>
              <a:ext uri="{FF2B5EF4-FFF2-40B4-BE49-F238E27FC236}">
                <a16:creationId xmlns:a16="http://schemas.microsoft.com/office/drawing/2014/main" id="{D08E68E0-1158-43DA-96B0-EF12201E6A76}"/>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a:extLst>
              <a:ext uri="{FF2B5EF4-FFF2-40B4-BE49-F238E27FC236}">
                <a16:creationId xmlns:a16="http://schemas.microsoft.com/office/drawing/2014/main" id="{6B1B80B7-56FA-1536-D3F1-3E7F3F287E1C}"/>
              </a:ext>
            </a:extLst>
          </p:cNvPr>
          <p:cNvSpPr/>
          <p:nvPr/>
        </p:nvSpPr>
        <p:spPr>
          <a:xfrm>
            <a:off x="838200" y="5365136"/>
            <a:ext cx="10515600" cy="811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chemeClr val="tx1"/>
                </a:solidFill>
              </a:rPr>
              <a:t>Eye-tracking and EEG </a:t>
            </a:r>
          </a:p>
          <a:p>
            <a:pPr marL="742950" lvl="1" indent="-285750">
              <a:spcBef>
                <a:spcPct val="20000"/>
              </a:spcBef>
              <a:buFont typeface="Arial" pitchFamily="34" charset="0"/>
              <a:buChar char="–"/>
              <a:defRPr/>
            </a:pPr>
            <a:r>
              <a:rPr lang="en-IN" b="1" dirty="0">
                <a:solidFill>
                  <a:schemeClr val="tx1"/>
                </a:solidFill>
              </a:rPr>
              <a:t>Insights into cognitive aspects of performance</a:t>
            </a:r>
          </a:p>
        </p:txBody>
      </p:sp>
    </p:spTree>
    <p:extLst>
      <p:ext uri="{BB962C8B-B14F-4D97-AF65-F5344CB8AC3E}">
        <p14:creationId xmlns:p14="http://schemas.microsoft.com/office/powerpoint/2010/main" val="266261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200A-AEA4-426B-93B8-0710C8C69481}"/>
              </a:ext>
            </a:extLst>
          </p:cNvPr>
          <p:cNvSpPr>
            <a:spLocks noGrp="1"/>
          </p:cNvSpPr>
          <p:nvPr>
            <p:ph type="title"/>
          </p:nvPr>
        </p:nvSpPr>
        <p:spPr>
          <a:solidFill>
            <a:srgbClr val="002060"/>
          </a:solidFill>
        </p:spPr>
        <p:txBody>
          <a:bodyPr/>
          <a:lstStyle/>
          <a:p>
            <a:pPr algn="l"/>
            <a:r>
              <a:rPr lang="en-IN" dirty="0">
                <a:solidFill>
                  <a:schemeClr val="bg1"/>
                </a:solidFill>
              </a:rPr>
              <a:t>Eye-tracking</a:t>
            </a:r>
          </a:p>
        </p:txBody>
      </p:sp>
      <p:sp>
        <p:nvSpPr>
          <p:cNvPr id="3" name="Content Placeholder 2">
            <a:extLst>
              <a:ext uri="{FF2B5EF4-FFF2-40B4-BE49-F238E27FC236}">
                <a16:creationId xmlns:a16="http://schemas.microsoft.com/office/drawing/2014/main" id="{F164AF68-D383-4AB9-A1E1-2801C86E9A72}"/>
              </a:ext>
            </a:extLst>
          </p:cNvPr>
          <p:cNvSpPr>
            <a:spLocks noGrp="1"/>
          </p:cNvSpPr>
          <p:nvPr>
            <p:ph idx="1"/>
          </p:nvPr>
        </p:nvSpPr>
        <p:spPr/>
        <p:txBody>
          <a:bodyPr>
            <a:normAutofit/>
          </a:bodyPr>
          <a:lstStyle/>
          <a:p>
            <a:r>
              <a:rPr lang="en-GB" dirty="0"/>
              <a:t>Technique for monitoring the movements of the eyes of a person</a:t>
            </a:r>
          </a:p>
          <a:p>
            <a:endParaRPr lang="en-GB" dirty="0"/>
          </a:p>
          <a:p>
            <a:r>
              <a:rPr lang="en-GB" dirty="0"/>
              <a:t>Based on eye-mind hypothesis</a:t>
            </a:r>
          </a:p>
          <a:p>
            <a:pPr lvl="1"/>
            <a:r>
              <a:rPr lang="en-IN" dirty="0"/>
              <a:t>Movement of eyes serves as a trace of attention allocation (Just and Carpenter, 1980)</a:t>
            </a:r>
          </a:p>
          <a:p>
            <a:pPr lvl="1"/>
            <a:endParaRPr lang="en-GB" dirty="0"/>
          </a:p>
          <a:p>
            <a:r>
              <a:rPr lang="en-GB" dirty="0"/>
              <a:t>Typical measurements:</a:t>
            </a:r>
          </a:p>
          <a:p>
            <a:pPr lvl="1"/>
            <a:r>
              <a:rPr lang="en-GB" dirty="0"/>
              <a:t>Coordinates of gaze position</a:t>
            </a:r>
          </a:p>
          <a:p>
            <a:pPr lvl="1"/>
            <a:r>
              <a:rPr lang="en-GB" dirty="0"/>
              <a:t>Diameter of pupil  (pupillometry)</a:t>
            </a:r>
            <a:endParaRPr lang="en-IN" dirty="0"/>
          </a:p>
        </p:txBody>
      </p:sp>
      <p:sp>
        <p:nvSpPr>
          <p:cNvPr id="4" name="Rectangle 3">
            <a:extLst>
              <a:ext uri="{FF2B5EF4-FFF2-40B4-BE49-F238E27FC236}">
                <a16:creationId xmlns:a16="http://schemas.microsoft.com/office/drawing/2014/main" id="{85CF85EF-AA0F-49DC-BC64-54C6E596BB70}"/>
              </a:ext>
            </a:extLst>
          </p:cNvPr>
          <p:cNvSpPr/>
          <p:nvPr/>
        </p:nvSpPr>
        <p:spPr>
          <a:xfrm>
            <a:off x="975852" y="6492875"/>
            <a:ext cx="11216148" cy="276614"/>
          </a:xfrm>
          <a:prstGeom prst="rect">
            <a:avLst/>
          </a:prstGeom>
        </p:spPr>
        <p:txBody>
          <a:bodyPr wrap="square">
            <a:spAutoFit/>
          </a:bodyPr>
          <a:lstStyle/>
          <a:p>
            <a:pPr lvl="0" algn="just">
              <a:lnSpc>
                <a:spcPct val="107000"/>
              </a:lnSpc>
              <a:spcAft>
                <a:spcPts val="800"/>
              </a:spcAft>
            </a:pPr>
            <a:r>
              <a:rPr lang="en-US" sz="1200" dirty="0">
                <a:solidFill>
                  <a:srgbClr val="000000"/>
                </a:solidFill>
                <a:latin typeface="Times New Roman" panose="02020603050405020304" pitchFamily="18" charset="0"/>
                <a:ea typeface="Calibri" panose="020F0502020204030204" pitchFamily="34" charset="0"/>
              </a:rPr>
              <a:t>Just, M. A., &amp; Carpenter, P. A. (1980). A theory of reading: From eye fixations to comprehension. Psychological review, 87(4), 329.</a:t>
            </a:r>
            <a:endParaRPr lang="en-IN" sz="1200" dirty="0">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F4A5D580-5E84-4561-82D3-256DC4415B09}"/>
              </a:ext>
            </a:extLst>
          </p:cNvPr>
          <p:cNvSpPr>
            <a:spLocks noGrp="1"/>
          </p:cNvSpPr>
          <p:nvPr>
            <p:ph type="sldNum" sz="quarter" idx="12"/>
          </p:nvPr>
        </p:nvSpPr>
        <p:spPr/>
        <p:txBody>
          <a:bodyPr/>
          <a:lstStyle/>
          <a:p>
            <a:fld id="{A25F5554-9A3D-450D-9540-14B1D294947B}" type="slidenum">
              <a:rPr lang="en-IN" smtClean="0"/>
              <a:t>7</a:t>
            </a:fld>
            <a:endParaRPr lang="en-IN"/>
          </a:p>
        </p:txBody>
      </p:sp>
    </p:spTree>
    <p:extLst>
      <p:ext uri="{BB962C8B-B14F-4D97-AF65-F5344CB8AC3E}">
        <p14:creationId xmlns:p14="http://schemas.microsoft.com/office/powerpoint/2010/main" val="346789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011C-7C8C-A91C-CEB6-9C04BEEAF415}"/>
              </a:ext>
            </a:extLst>
          </p:cNvPr>
          <p:cNvSpPr>
            <a:spLocks noGrp="1"/>
          </p:cNvSpPr>
          <p:nvPr>
            <p:ph type="title"/>
          </p:nvPr>
        </p:nvSpPr>
        <p:spPr>
          <a:xfrm>
            <a:off x="838200" y="365126"/>
            <a:ext cx="10515600" cy="780564"/>
          </a:xfrm>
          <a:solidFill>
            <a:srgbClr val="002060"/>
          </a:solidFill>
        </p:spPr>
        <p:txBody>
          <a:bodyPr/>
          <a:lstStyle/>
          <a:p>
            <a:r>
              <a:rPr lang="en-US" dirty="0">
                <a:solidFill>
                  <a:schemeClr val="bg1"/>
                </a:solidFill>
              </a:rPr>
              <a:t>Eye Gaze Movement </a:t>
            </a:r>
            <a:endParaRPr lang="en-IN" dirty="0">
              <a:solidFill>
                <a:schemeClr val="bg1"/>
              </a:solidFill>
            </a:endParaRPr>
          </a:p>
        </p:txBody>
      </p:sp>
      <p:grpSp>
        <p:nvGrpSpPr>
          <p:cNvPr id="5" name="Group 4">
            <a:extLst>
              <a:ext uri="{FF2B5EF4-FFF2-40B4-BE49-F238E27FC236}">
                <a16:creationId xmlns:a16="http://schemas.microsoft.com/office/drawing/2014/main" id="{452EAF97-F731-1458-F58D-64FD23B41E87}"/>
              </a:ext>
            </a:extLst>
          </p:cNvPr>
          <p:cNvGrpSpPr/>
          <p:nvPr/>
        </p:nvGrpSpPr>
        <p:grpSpPr>
          <a:xfrm>
            <a:off x="4183800" y="1225809"/>
            <a:ext cx="6408000" cy="4406382"/>
            <a:chOff x="2736000" y="1124744"/>
            <a:chExt cx="6408000" cy="4406382"/>
          </a:xfrm>
        </p:grpSpPr>
        <p:pic>
          <p:nvPicPr>
            <p:cNvPr id="6" name="Picture 2" descr="C:\Users\acer\Desktop\CognitiveEngg\Cognitive engineering paper files_March 11\Submission\pics\AOI_visit.jpg">
              <a:extLst>
                <a:ext uri="{FF2B5EF4-FFF2-40B4-BE49-F238E27FC236}">
                  <a16:creationId xmlns:a16="http://schemas.microsoft.com/office/drawing/2014/main" id="{6BA2F4B6-1D1C-93E8-1217-87E2E1375A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000" y="1124744"/>
              <a:ext cx="6408000" cy="44063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2D97072-C58F-5D2B-B881-C127C3324278}"/>
                </a:ext>
              </a:extLst>
            </p:cNvPr>
            <p:cNvSpPr/>
            <p:nvPr/>
          </p:nvSpPr>
          <p:spPr bwMode="auto">
            <a:xfrm>
              <a:off x="5076056" y="1124744"/>
              <a:ext cx="504056"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IN" sz="1400" dirty="0">
                  <a:latin typeface="Times" pitchFamily="18" charset="0"/>
                </a:rPr>
                <a:t>210</a:t>
              </a:r>
              <a:endParaRPr lang="en-IN" sz="1600" dirty="0">
                <a:latin typeface="Times" pitchFamily="18" charset="0"/>
              </a:endParaRPr>
            </a:p>
          </p:txBody>
        </p:sp>
        <p:sp>
          <p:nvSpPr>
            <p:cNvPr id="8" name="Rectangle 7">
              <a:extLst>
                <a:ext uri="{FF2B5EF4-FFF2-40B4-BE49-F238E27FC236}">
                  <a16:creationId xmlns:a16="http://schemas.microsoft.com/office/drawing/2014/main" id="{F6A2EC66-E741-EB0F-0F4E-A9BD8DB85209}"/>
                </a:ext>
              </a:extLst>
            </p:cNvPr>
            <p:cNvSpPr/>
            <p:nvPr/>
          </p:nvSpPr>
          <p:spPr bwMode="auto">
            <a:xfrm>
              <a:off x="5687972" y="1916832"/>
              <a:ext cx="504056"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IN" sz="1400" dirty="0">
                  <a:latin typeface="Times" pitchFamily="18" charset="0"/>
                </a:rPr>
                <a:t>227</a:t>
              </a:r>
              <a:endParaRPr lang="en-IN" sz="1600" dirty="0">
                <a:latin typeface="Times" pitchFamily="18" charset="0"/>
              </a:endParaRPr>
            </a:p>
          </p:txBody>
        </p:sp>
        <p:sp>
          <p:nvSpPr>
            <p:cNvPr id="9" name="Rectangle 8">
              <a:extLst>
                <a:ext uri="{FF2B5EF4-FFF2-40B4-BE49-F238E27FC236}">
                  <a16:creationId xmlns:a16="http://schemas.microsoft.com/office/drawing/2014/main" id="{8409C2C2-2C41-38AB-3FE0-F42E320B87BE}"/>
                </a:ext>
              </a:extLst>
            </p:cNvPr>
            <p:cNvSpPr/>
            <p:nvPr/>
          </p:nvSpPr>
          <p:spPr bwMode="auto">
            <a:xfrm>
              <a:off x="6588224" y="2233816"/>
              <a:ext cx="504056"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IN" sz="1400" dirty="0">
                  <a:latin typeface="Times" pitchFamily="18" charset="0"/>
                </a:rPr>
                <a:t>213</a:t>
              </a:r>
              <a:endParaRPr lang="en-IN" sz="1600" dirty="0">
                <a:latin typeface="Times" pitchFamily="18" charset="0"/>
              </a:endParaRPr>
            </a:p>
          </p:txBody>
        </p:sp>
        <p:sp>
          <p:nvSpPr>
            <p:cNvPr id="10" name="Rectangle 9">
              <a:extLst>
                <a:ext uri="{FF2B5EF4-FFF2-40B4-BE49-F238E27FC236}">
                  <a16:creationId xmlns:a16="http://schemas.microsoft.com/office/drawing/2014/main" id="{3AD027BF-F8F9-17AC-6AFF-3C51C926F474}"/>
                </a:ext>
              </a:extLst>
            </p:cNvPr>
            <p:cNvSpPr/>
            <p:nvPr/>
          </p:nvSpPr>
          <p:spPr bwMode="auto">
            <a:xfrm>
              <a:off x="6444208" y="2775248"/>
              <a:ext cx="504056"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IN" sz="1400" dirty="0">
                  <a:latin typeface="Times" pitchFamily="18" charset="0"/>
                </a:rPr>
                <a:t>236</a:t>
              </a:r>
              <a:endParaRPr lang="en-IN" sz="1600" dirty="0">
                <a:latin typeface="Times" pitchFamily="18" charset="0"/>
              </a:endParaRPr>
            </a:p>
          </p:txBody>
        </p:sp>
        <p:sp>
          <p:nvSpPr>
            <p:cNvPr id="11" name="Rectangle 10">
              <a:extLst>
                <a:ext uri="{FF2B5EF4-FFF2-40B4-BE49-F238E27FC236}">
                  <a16:creationId xmlns:a16="http://schemas.microsoft.com/office/drawing/2014/main" id="{7DD7CD0E-1EC0-92F7-9C0F-0EAA5AA7726F}"/>
                </a:ext>
              </a:extLst>
            </p:cNvPr>
            <p:cNvSpPr/>
            <p:nvPr/>
          </p:nvSpPr>
          <p:spPr bwMode="auto">
            <a:xfrm>
              <a:off x="5292080" y="3573016"/>
              <a:ext cx="504056"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IN" sz="1400" dirty="0">
                  <a:latin typeface="Times" pitchFamily="18" charset="0"/>
                </a:rPr>
                <a:t>255</a:t>
              </a:r>
              <a:endParaRPr lang="en-IN" sz="1600" dirty="0">
                <a:latin typeface="Times" pitchFamily="18" charset="0"/>
              </a:endParaRPr>
            </a:p>
          </p:txBody>
        </p:sp>
        <p:sp>
          <p:nvSpPr>
            <p:cNvPr id="12" name="Rectangle 11">
              <a:extLst>
                <a:ext uri="{FF2B5EF4-FFF2-40B4-BE49-F238E27FC236}">
                  <a16:creationId xmlns:a16="http://schemas.microsoft.com/office/drawing/2014/main" id="{112CFE93-C286-DFBE-F2D7-6E977B2A627B}"/>
                </a:ext>
              </a:extLst>
            </p:cNvPr>
            <p:cNvSpPr/>
            <p:nvPr/>
          </p:nvSpPr>
          <p:spPr bwMode="auto">
            <a:xfrm>
              <a:off x="4797038" y="2540212"/>
              <a:ext cx="504056"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IN" sz="1400" dirty="0">
                  <a:latin typeface="Times" pitchFamily="18" charset="0"/>
                </a:rPr>
                <a:t>280</a:t>
              </a:r>
              <a:endParaRPr lang="en-IN" sz="1600" dirty="0">
                <a:latin typeface="Times" pitchFamily="18" charset="0"/>
              </a:endParaRPr>
            </a:p>
          </p:txBody>
        </p:sp>
        <p:sp>
          <p:nvSpPr>
            <p:cNvPr id="13" name="Rectangle 12">
              <a:extLst>
                <a:ext uri="{FF2B5EF4-FFF2-40B4-BE49-F238E27FC236}">
                  <a16:creationId xmlns:a16="http://schemas.microsoft.com/office/drawing/2014/main" id="{1FA83860-DDF2-F8E6-9B75-66E2B2FA5147}"/>
                </a:ext>
              </a:extLst>
            </p:cNvPr>
            <p:cNvSpPr/>
            <p:nvPr/>
          </p:nvSpPr>
          <p:spPr bwMode="auto">
            <a:xfrm>
              <a:off x="4054073" y="2541527"/>
              <a:ext cx="504056"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IN" sz="1400" dirty="0">
                  <a:latin typeface="Times" pitchFamily="18" charset="0"/>
                </a:rPr>
                <a:t>262</a:t>
              </a:r>
            </a:p>
          </p:txBody>
        </p:sp>
      </p:grpSp>
      <p:sp>
        <p:nvSpPr>
          <p:cNvPr id="14" name="Rectangle 13">
            <a:extLst>
              <a:ext uri="{FF2B5EF4-FFF2-40B4-BE49-F238E27FC236}">
                <a16:creationId xmlns:a16="http://schemas.microsoft.com/office/drawing/2014/main" id="{EACBA569-82FD-BA56-335F-AC37ED8A8A2C}"/>
              </a:ext>
            </a:extLst>
          </p:cNvPr>
          <p:cNvSpPr/>
          <p:nvPr/>
        </p:nvSpPr>
        <p:spPr bwMode="auto">
          <a:xfrm>
            <a:off x="1518832" y="1564561"/>
            <a:ext cx="3960440" cy="719664"/>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N" b="1" dirty="0">
                <a:latin typeface="Times" pitchFamily="18" charset="0"/>
              </a:rPr>
              <a:t>Fixation: </a:t>
            </a:r>
            <a:r>
              <a:rPr lang="en-IN" dirty="0">
                <a:latin typeface="Times" pitchFamily="18" charset="0"/>
              </a:rPr>
              <a:t>Period during which the eye is relatively still (200-300 </a:t>
            </a:r>
            <a:r>
              <a:rPr lang="en-IN" dirty="0" err="1">
                <a:latin typeface="Times" pitchFamily="18" charset="0"/>
              </a:rPr>
              <a:t>ms</a:t>
            </a:r>
            <a:r>
              <a:rPr lang="en-IN" dirty="0">
                <a:latin typeface="Times" pitchFamily="18" charset="0"/>
              </a:rPr>
              <a:t>)</a:t>
            </a:r>
          </a:p>
          <a:p>
            <a:pPr eaLnBrk="0" fontAlgn="base" hangingPunct="0">
              <a:spcBef>
                <a:spcPct val="0"/>
              </a:spcBef>
              <a:spcAft>
                <a:spcPct val="0"/>
              </a:spcAft>
            </a:pPr>
            <a:endParaRPr lang="en-IN" sz="2400" dirty="0">
              <a:latin typeface="Times" pitchFamily="18" charset="0"/>
            </a:endParaRPr>
          </a:p>
        </p:txBody>
      </p:sp>
      <p:cxnSp>
        <p:nvCxnSpPr>
          <p:cNvPr id="15" name="Straight Arrow Connector 14">
            <a:extLst>
              <a:ext uri="{FF2B5EF4-FFF2-40B4-BE49-F238E27FC236}">
                <a16:creationId xmlns:a16="http://schemas.microsoft.com/office/drawing/2014/main" id="{447E170A-BF45-8117-CBE7-76CD389D06C3}"/>
              </a:ext>
            </a:extLst>
          </p:cNvPr>
          <p:cNvCxnSpPr>
            <a:cxnSpLocks/>
            <a:stCxn id="13" idx="1"/>
            <a:endCxn id="14" idx="2"/>
          </p:cNvCxnSpPr>
          <p:nvPr/>
        </p:nvCxnSpPr>
        <p:spPr bwMode="auto">
          <a:xfrm flipH="1" flipV="1">
            <a:off x="3499053" y="2284226"/>
            <a:ext cx="2002821" cy="502383"/>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6" name="Rectangle 15">
            <a:extLst>
              <a:ext uri="{FF2B5EF4-FFF2-40B4-BE49-F238E27FC236}">
                <a16:creationId xmlns:a16="http://schemas.microsoft.com/office/drawing/2014/main" id="{93800A0D-44A4-1CCE-55B3-12D0D1718FE9}"/>
              </a:ext>
            </a:extLst>
          </p:cNvPr>
          <p:cNvSpPr/>
          <p:nvPr/>
        </p:nvSpPr>
        <p:spPr bwMode="auto">
          <a:xfrm>
            <a:off x="1537925" y="3821296"/>
            <a:ext cx="3960440" cy="719664"/>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N" b="1" dirty="0">
                <a:latin typeface="Times" pitchFamily="18" charset="0"/>
              </a:rPr>
              <a:t>Saccade: </a:t>
            </a:r>
            <a:r>
              <a:rPr lang="en-IN" dirty="0">
                <a:latin typeface="Times" pitchFamily="18" charset="0"/>
              </a:rPr>
              <a:t>Quick eye movements between fixations (30-80 </a:t>
            </a:r>
            <a:r>
              <a:rPr lang="en-IN" dirty="0" err="1">
                <a:latin typeface="Times" pitchFamily="18" charset="0"/>
              </a:rPr>
              <a:t>ms</a:t>
            </a:r>
            <a:r>
              <a:rPr lang="en-IN" dirty="0">
                <a:latin typeface="Times" pitchFamily="18" charset="0"/>
              </a:rPr>
              <a:t>)</a:t>
            </a:r>
          </a:p>
          <a:p>
            <a:pPr eaLnBrk="0" fontAlgn="base" hangingPunct="0">
              <a:spcBef>
                <a:spcPct val="0"/>
              </a:spcBef>
              <a:spcAft>
                <a:spcPct val="0"/>
              </a:spcAft>
            </a:pPr>
            <a:endParaRPr lang="en-IN" sz="2400" dirty="0">
              <a:latin typeface="Times" pitchFamily="18" charset="0"/>
            </a:endParaRPr>
          </a:p>
        </p:txBody>
      </p:sp>
      <p:sp>
        <p:nvSpPr>
          <p:cNvPr id="17" name="Rectangle 16">
            <a:extLst>
              <a:ext uri="{FF2B5EF4-FFF2-40B4-BE49-F238E27FC236}">
                <a16:creationId xmlns:a16="http://schemas.microsoft.com/office/drawing/2014/main" id="{8101F6C0-DB87-EB15-241D-AF535194B294}"/>
              </a:ext>
            </a:extLst>
          </p:cNvPr>
          <p:cNvSpPr/>
          <p:nvPr/>
        </p:nvSpPr>
        <p:spPr bwMode="auto">
          <a:xfrm>
            <a:off x="1518832" y="5215816"/>
            <a:ext cx="4068452" cy="790544"/>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a:latin typeface="Times" panose="02020603050405020304" pitchFamily="18" charset="0"/>
                <a:cs typeface="Times" panose="02020603050405020304" pitchFamily="18" charset="0"/>
              </a:rPr>
              <a:t>Peak saccadic velocity: </a:t>
            </a:r>
            <a:r>
              <a:rPr lang="en-US" dirty="0">
                <a:latin typeface="Times" panose="02020603050405020304" pitchFamily="18" charset="0"/>
                <a:cs typeface="Times" panose="02020603050405020304" pitchFamily="18" charset="0"/>
              </a:rPr>
              <a:t>Highest velocity reached during a saccade</a:t>
            </a:r>
            <a:endParaRPr lang="en-IN" sz="2400" dirty="0">
              <a:latin typeface="Times" panose="02020603050405020304" pitchFamily="18" charset="0"/>
              <a:cs typeface="Times" panose="02020603050405020304" pitchFamily="18" charset="0"/>
            </a:endParaRPr>
          </a:p>
        </p:txBody>
      </p:sp>
      <p:cxnSp>
        <p:nvCxnSpPr>
          <p:cNvPr id="18" name="Straight Arrow Connector 17">
            <a:extLst>
              <a:ext uri="{FF2B5EF4-FFF2-40B4-BE49-F238E27FC236}">
                <a16:creationId xmlns:a16="http://schemas.microsoft.com/office/drawing/2014/main" id="{867FD063-1414-7C23-4606-34BA76560162}"/>
              </a:ext>
            </a:extLst>
          </p:cNvPr>
          <p:cNvCxnSpPr>
            <a:cxnSpLocks/>
            <a:endCxn id="16" idx="3"/>
          </p:cNvCxnSpPr>
          <p:nvPr/>
        </p:nvCxnSpPr>
        <p:spPr bwMode="auto">
          <a:xfrm flipH="1">
            <a:off x="5498365" y="3238364"/>
            <a:ext cx="1241516" cy="94276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grpSp>
        <p:nvGrpSpPr>
          <p:cNvPr id="19" name="Group 18">
            <a:extLst>
              <a:ext uri="{FF2B5EF4-FFF2-40B4-BE49-F238E27FC236}">
                <a16:creationId xmlns:a16="http://schemas.microsoft.com/office/drawing/2014/main" id="{18F00535-AB74-E3B1-1B95-75F81975DAB5}"/>
              </a:ext>
            </a:extLst>
          </p:cNvPr>
          <p:cNvGrpSpPr/>
          <p:nvPr/>
        </p:nvGrpSpPr>
        <p:grpSpPr>
          <a:xfrm>
            <a:off x="6955904" y="5430039"/>
            <a:ext cx="2160240" cy="1311224"/>
            <a:chOff x="5436096" y="5240591"/>
            <a:chExt cx="2160240" cy="1375616"/>
          </a:xfrm>
        </p:grpSpPr>
        <p:grpSp>
          <p:nvGrpSpPr>
            <p:cNvPr id="20" name="Group 19">
              <a:extLst>
                <a:ext uri="{FF2B5EF4-FFF2-40B4-BE49-F238E27FC236}">
                  <a16:creationId xmlns:a16="http://schemas.microsoft.com/office/drawing/2014/main" id="{7D45D2EA-C74E-18C2-AD53-86AC3AC8F071}"/>
                </a:ext>
              </a:extLst>
            </p:cNvPr>
            <p:cNvGrpSpPr/>
            <p:nvPr/>
          </p:nvGrpSpPr>
          <p:grpSpPr>
            <a:xfrm>
              <a:off x="5796136" y="5240591"/>
              <a:ext cx="1800200" cy="996721"/>
              <a:chOff x="5796136" y="5240591"/>
              <a:chExt cx="1800200" cy="996721"/>
            </a:xfrm>
          </p:grpSpPr>
          <p:cxnSp>
            <p:nvCxnSpPr>
              <p:cNvPr id="23" name="Straight Connector 22">
                <a:extLst>
                  <a:ext uri="{FF2B5EF4-FFF2-40B4-BE49-F238E27FC236}">
                    <a16:creationId xmlns:a16="http://schemas.microsoft.com/office/drawing/2014/main" id="{7ADEE411-DCDF-F442-DCDD-F4C0EA67E1C3}"/>
                  </a:ext>
                </a:extLst>
              </p:cNvPr>
              <p:cNvCxnSpPr/>
              <p:nvPr/>
            </p:nvCxnSpPr>
            <p:spPr bwMode="auto">
              <a:xfrm>
                <a:off x="5796136" y="5240591"/>
                <a:ext cx="0" cy="9967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C5A0431C-A998-EDEB-83FF-63BB9A2A9538}"/>
                  </a:ext>
                </a:extLst>
              </p:cNvPr>
              <p:cNvCxnSpPr/>
              <p:nvPr/>
            </p:nvCxnSpPr>
            <p:spPr bwMode="auto">
              <a:xfrm>
                <a:off x="5796136" y="6237312"/>
                <a:ext cx="1800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Freeform: Shape 24">
                <a:extLst>
                  <a:ext uri="{FF2B5EF4-FFF2-40B4-BE49-F238E27FC236}">
                    <a16:creationId xmlns:a16="http://schemas.microsoft.com/office/drawing/2014/main" id="{5EE12F0E-21C9-0182-2D7E-EF9AAFFE7ED1}"/>
                  </a:ext>
                </a:extLst>
              </p:cNvPr>
              <p:cNvSpPr/>
              <p:nvPr/>
            </p:nvSpPr>
            <p:spPr bwMode="auto">
              <a:xfrm>
                <a:off x="5840361" y="5505664"/>
                <a:ext cx="1425678" cy="505030"/>
              </a:xfrm>
              <a:custGeom>
                <a:avLst/>
                <a:gdLst>
                  <a:gd name="connsiteX0" fmla="*/ 0 w 1425678"/>
                  <a:gd name="connsiteY0" fmla="*/ 492013 h 505030"/>
                  <a:gd name="connsiteX1" fmla="*/ 245807 w 1425678"/>
                  <a:gd name="connsiteY1" fmla="*/ 492013 h 505030"/>
                  <a:gd name="connsiteX2" fmla="*/ 265471 w 1425678"/>
                  <a:gd name="connsiteY2" fmla="*/ 462517 h 505030"/>
                  <a:gd name="connsiteX3" fmla="*/ 294968 w 1425678"/>
                  <a:gd name="connsiteY3" fmla="*/ 452684 h 505030"/>
                  <a:gd name="connsiteX4" fmla="*/ 324465 w 1425678"/>
                  <a:gd name="connsiteY4" fmla="*/ 462517 h 505030"/>
                  <a:gd name="connsiteX5" fmla="*/ 363794 w 1425678"/>
                  <a:gd name="connsiteY5" fmla="*/ 472349 h 505030"/>
                  <a:gd name="connsiteX6" fmla="*/ 422787 w 1425678"/>
                  <a:gd name="connsiteY6" fmla="*/ 492013 h 505030"/>
                  <a:gd name="connsiteX7" fmla="*/ 452284 w 1425678"/>
                  <a:gd name="connsiteY7" fmla="*/ 472349 h 505030"/>
                  <a:gd name="connsiteX8" fmla="*/ 481781 w 1425678"/>
                  <a:gd name="connsiteY8" fmla="*/ 462517 h 505030"/>
                  <a:gd name="connsiteX9" fmla="*/ 501445 w 1425678"/>
                  <a:gd name="connsiteY9" fmla="*/ 433020 h 505030"/>
                  <a:gd name="connsiteX10" fmla="*/ 521110 w 1425678"/>
                  <a:gd name="connsiteY10" fmla="*/ 354362 h 505030"/>
                  <a:gd name="connsiteX11" fmla="*/ 540774 w 1425678"/>
                  <a:gd name="connsiteY11" fmla="*/ 295368 h 505030"/>
                  <a:gd name="connsiteX12" fmla="*/ 550607 w 1425678"/>
                  <a:gd name="connsiteY12" fmla="*/ 265871 h 505030"/>
                  <a:gd name="connsiteX13" fmla="*/ 609600 w 1425678"/>
                  <a:gd name="connsiteY13" fmla="*/ 246207 h 505030"/>
                  <a:gd name="connsiteX14" fmla="*/ 619433 w 1425678"/>
                  <a:gd name="connsiteY14" fmla="*/ 216710 h 505030"/>
                  <a:gd name="connsiteX15" fmla="*/ 629265 w 1425678"/>
                  <a:gd name="connsiteY15" fmla="*/ 10233 h 505030"/>
                  <a:gd name="connsiteX16" fmla="*/ 717755 w 1425678"/>
                  <a:gd name="connsiteY16" fmla="*/ 20065 h 505030"/>
                  <a:gd name="connsiteX17" fmla="*/ 747252 w 1425678"/>
                  <a:gd name="connsiteY17" fmla="*/ 39730 h 505030"/>
                  <a:gd name="connsiteX18" fmla="*/ 845574 w 1425678"/>
                  <a:gd name="connsiteY18" fmla="*/ 59394 h 505030"/>
                  <a:gd name="connsiteX19" fmla="*/ 855407 w 1425678"/>
                  <a:gd name="connsiteY19" fmla="*/ 88891 h 505030"/>
                  <a:gd name="connsiteX20" fmla="*/ 875071 w 1425678"/>
                  <a:gd name="connsiteY20" fmla="*/ 118388 h 505030"/>
                  <a:gd name="connsiteX21" fmla="*/ 894736 w 1425678"/>
                  <a:gd name="connsiteY21" fmla="*/ 216710 h 505030"/>
                  <a:gd name="connsiteX22" fmla="*/ 924233 w 1425678"/>
                  <a:gd name="connsiteY22" fmla="*/ 246207 h 505030"/>
                  <a:gd name="connsiteX23" fmla="*/ 953729 w 1425678"/>
                  <a:gd name="connsiteY23" fmla="*/ 256039 h 505030"/>
                  <a:gd name="connsiteX24" fmla="*/ 963562 w 1425678"/>
                  <a:gd name="connsiteY24" fmla="*/ 285536 h 505030"/>
                  <a:gd name="connsiteX25" fmla="*/ 993058 w 1425678"/>
                  <a:gd name="connsiteY25" fmla="*/ 305201 h 505030"/>
                  <a:gd name="connsiteX26" fmla="*/ 1002891 w 1425678"/>
                  <a:gd name="connsiteY26" fmla="*/ 354362 h 505030"/>
                  <a:gd name="connsiteX27" fmla="*/ 1032387 w 1425678"/>
                  <a:gd name="connsiteY27" fmla="*/ 413355 h 505030"/>
                  <a:gd name="connsiteX28" fmla="*/ 1091381 w 1425678"/>
                  <a:gd name="connsiteY28" fmla="*/ 452684 h 505030"/>
                  <a:gd name="connsiteX29" fmla="*/ 1120878 w 1425678"/>
                  <a:gd name="connsiteY29" fmla="*/ 472349 h 505030"/>
                  <a:gd name="connsiteX30" fmla="*/ 1317523 w 1425678"/>
                  <a:gd name="connsiteY30" fmla="*/ 472349 h 505030"/>
                  <a:gd name="connsiteX31" fmla="*/ 1347020 w 1425678"/>
                  <a:gd name="connsiteY31" fmla="*/ 492013 h 505030"/>
                  <a:gd name="connsiteX32" fmla="*/ 1425678 w 1425678"/>
                  <a:gd name="connsiteY32" fmla="*/ 482181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5678" h="505030">
                    <a:moveTo>
                      <a:pt x="0" y="492013"/>
                    </a:moveTo>
                    <a:cubicBezTo>
                      <a:pt x="92617" y="503591"/>
                      <a:pt x="139775" y="514335"/>
                      <a:pt x="245807" y="492013"/>
                    </a:cubicBezTo>
                    <a:cubicBezTo>
                      <a:pt x="257370" y="489579"/>
                      <a:pt x="256244" y="469899"/>
                      <a:pt x="265471" y="462517"/>
                    </a:cubicBezTo>
                    <a:cubicBezTo>
                      <a:pt x="273564" y="456042"/>
                      <a:pt x="285136" y="455962"/>
                      <a:pt x="294968" y="452684"/>
                    </a:cubicBezTo>
                    <a:cubicBezTo>
                      <a:pt x="304800" y="455962"/>
                      <a:pt x="314500" y="459670"/>
                      <a:pt x="324465" y="462517"/>
                    </a:cubicBezTo>
                    <a:cubicBezTo>
                      <a:pt x="337458" y="466229"/>
                      <a:pt x="350851" y="468466"/>
                      <a:pt x="363794" y="472349"/>
                    </a:cubicBezTo>
                    <a:cubicBezTo>
                      <a:pt x="383648" y="478305"/>
                      <a:pt x="422787" y="492013"/>
                      <a:pt x="422787" y="492013"/>
                    </a:cubicBezTo>
                    <a:cubicBezTo>
                      <a:pt x="432619" y="485458"/>
                      <a:pt x="441715" y="477634"/>
                      <a:pt x="452284" y="472349"/>
                    </a:cubicBezTo>
                    <a:cubicBezTo>
                      <a:pt x="461554" y="467714"/>
                      <a:pt x="473688" y="468991"/>
                      <a:pt x="481781" y="462517"/>
                    </a:cubicBezTo>
                    <a:cubicBezTo>
                      <a:pt x="491008" y="455135"/>
                      <a:pt x="496160" y="443589"/>
                      <a:pt x="501445" y="433020"/>
                    </a:cubicBezTo>
                    <a:cubicBezTo>
                      <a:pt x="513381" y="409148"/>
                      <a:pt x="514376" y="379053"/>
                      <a:pt x="521110" y="354362"/>
                    </a:cubicBezTo>
                    <a:cubicBezTo>
                      <a:pt x="526564" y="334364"/>
                      <a:pt x="534219" y="315033"/>
                      <a:pt x="540774" y="295368"/>
                    </a:cubicBezTo>
                    <a:cubicBezTo>
                      <a:pt x="544051" y="285536"/>
                      <a:pt x="540775" y="269148"/>
                      <a:pt x="550607" y="265871"/>
                    </a:cubicBezTo>
                    <a:lnTo>
                      <a:pt x="609600" y="246207"/>
                    </a:lnTo>
                    <a:cubicBezTo>
                      <a:pt x="612878" y="236375"/>
                      <a:pt x="618572" y="227038"/>
                      <a:pt x="619433" y="216710"/>
                    </a:cubicBezTo>
                    <a:cubicBezTo>
                      <a:pt x="625155" y="148044"/>
                      <a:pt x="598450" y="71862"/>
                      <a:pt x="629265" y="10233"/>
                    </a:cubicBezTo>
                    <a:cubicBezTo>
                      <a:pt x="642537" y="-16312"/>
                      <a:pt x="688258" y="16788"/>
                      <a:pt x="717755" y="20065"/>
                    </a:cubicBezTo>
                    <a:cubicBezTo>
                      <a:pt x="727587" y="26620"/>
                      <a:pt x="735958" y="36255"/>
                      <a:pt x="747252" y="39730"/>
                    </a:cubicBezTo>
                    <a:cubicBezTo>
                      <a:pt x="779197" y="49559"/>
                      <a:pt x="845574" y="59394"/>
                      <a:pt x="845574" y="59394"/>
                    </a:cubicBezTo>
                    <a:cubicBezTo>
                      <a:pt x="848852" y="69226"/>
                      <a:pt x="850772" y="79621"/>
                      <a:pt x="855407" y="88891"/>
                    </a:cubicBezTo>
                    <a:cubicBezTo>
                      <a:pt x="860692" y="99460"/>
                      <a:pt x="871334" y="107178"/>
                      <a:pt x="875071" y="118388"/>
                    </a:cubicBezTo>
                    <a:cubicBezTo>
                      <a:pt x="877102" y="124482"/>
                      <a:pt x="886863" y="202933"/>
                      <a:pt x="894736" y="216710"/>
                    </a:cubicBezTo>
                    <a:cubicBezTo>
                      <a:pt x="901635" y="228783"/>
                      <a:pt x="912663" y="238494"/>
                      <a:pt x="924233" y="246207"/>
                    </a:cubicBezTo>
                    <a:cubicBezTo>
                      <a:pt x="932856" y="251956"/>
                      <a:pt x="943897" y="252762"/>
                      <a:pt x="953729" y="256039"/>
                    </a:cubicBezTo>
                    <a:cubicBezTo>
                      <a:pt x="957007" y="265871"/>
                      <a:pt x="957088" y="277443"/>
                      <a:pt x="963562" y="285536"/>
                    </a:cubicBezTo>
                    <a:cubicBezTo>
                      <a:pt x="970944" y="294763"/>
                      <a:pt x="987195" y="294941"/>
                      <a:pt x="993058" y="305201"/>
                    </a:cubicBezTo>
                    <a:cubicBezTo>
                      <a:pt x="1001349" y="319711"/>
                      <a:pt x="998838" y="338149"/>
                      <a:pt x="1002891" y="354362"/>
                    </a:cubicBezTo>
                    <a:cubicBezTo>
                      <a:pt x="1007660" y="373439"/>
                      <a:pt x="1017006" y="399897"/>
                      <a:pt x="1032387" y="413355"/>
                    </a:cubicBezTo>
                    <a:cubicBezTo>
                      <a:pt x="1050173" y="428918"/>
                      <a:pt x="1071716" y="439574"/>
                      <a:pt x="1091381" y="452684"/>
                    </a:cubicBezTo>
                    <a:lnTo>
                      <a:pt x="1120878" y="472349"/>
                    </a:lnTo>
                    <a:cubicBezTo>
                      <a:pt x="1204346" y="458438"/>
                      <a:pt x="1208211" y="453059"/>
                      <a:pt x="1317523" y="472349"/>
                    </a:cubicBezTo>
                    <a:cubicBezTo>
                      <a:pt x="1329160" y="474403"/>
                      <a:pt x="1337188" y="485458"/>
                      <a:pt x="1347020" y="492013"/>
                    </a:cubicBezTo>
                    <a:cubicBezTo>
                      <a:pt x="1412479" y="481103"/>
                      <a:pt x="1386077" y="482181"/>
                      <a:pt x="1425678" y="482181"/>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IN" sz="2400">
                  <a:latin typeface="Times" pitchFamily="18" charset="0"/>
                </a:endParaRPr>
              </a:p>
            </p:txBody>
          </p:sp>
        </p:grpSp>
        <p:sp>
          <p:nvSpPr>
            <p:cNvPr id="21" name="TextBox 20">
              <a:extLst>
                <a:ext uri="{FF2B5EF4-FFF2-40B4-BE49-F238E27FC236}">
                  <a16:creationId xmlns:a16="http://schemas.microsoft.com/office/drawing/2014/main" id="{50293CB7-2B38-0E81-9762-60F54748E6F6}"/>
                </a:ext>
              </a:extLst>
            </p:cNvPr>
            <p:cNvSpPr txBox="1"/>
            <p:nvPr/>
          </p:nvSpPr>
          <p:spPr>
            <a:xfrm>
              <a:off x="6192028" y="6308430"/>
              <a:ext cx="900252" cy="307777"/>
            </a:xfrm>
            <a:prstGeom prst="rect">
              <a:avLst/>
            </a:prstGeom>
            <a:noFill/>
          </p:spPr>
          <p:txBody>
            <a:bodyPr wrap="square" rtlCol="0">
              <a:spAutoFit/>
            </a:bodyPr>
            <a:lstStyle/>
            <a:p>
              <a:r>
                <a:rPr lang="en-IN" sz="1400" dirty="0"/>
                <a:t>time</a:t>
              </a:r>
            </a:p>
          </p:txBody>
        </p:sp>
        <p:sp>
          <p:nvSpPr>
            <p:cNvPr id="22" name="TextBox 21">
              <a:extLst>
                <a:ext uri="{FF2B5EF4-FFF2-40B4-BE49-F238E27FC236}">
                  <a16:creationId xmlns:a16="http://schemas.microsoft.com/office/drawing/2014/main" id="{6E425B21-BC5F-A345-C017-8E86C4C04415}"/>
                </a:ext>
              </a:extLst>
            </p:cNvPr>
            <p:cNvSpPr txBox="1"/>
            <p:nvPr/>
          </p:nvSpPr>
          <p:spPr>
            <a:xfrm rot="16200000">
              <a:off x="5132785" y="5604290"/>
              <a:ext cx="914399" cy="307777"/>
            </a:xfrm>
            <a:prstGeom prst="rect">
              <a:avLst/>
            </a:prstGeom>
            <a:noFill/>
          </p:spPr>
          <p:txBody>
            <a:bodyPr wrap="square" rtlCol="0">
              <a:spAutoFit/>
            </a:bodyPr>
            <a:lstStyle/>
            <a:p>
              <a:r>
                <a:rPr lang="en-IN" sz="1400" dirty="0"/>
                <a:t>Velocity</a:t>
              </a:r>
              <a:endParaRPr lang="en-IN" sz="1200" dirty="0"/>
            </a:p>
          </p:txBody>
        </p:sp>
      </p:grpSp>
      <p:cxnSp>
        <p:nvCxnSpPr>
          <p:cNvPr id="26" name="Straight Arrow Connector 25">
            <a:extLst>
              <a:ext uri="{FF2B5EF4-FFF2-40B4-BE49-F238E27FC236}">
                <a16:creationId xmlns:a16="http://schemas.microsoft.com/office/drawing/2014/main" id="{A0298B7B-1BDE-C492-22FD-8EDB56330140}"/>
              </a:ext>
            </a:extLst>
          </p:cNvPr>
          <p:cNvCxnSpPr>
            <a:cxnSpLocks/>
          </p:cNvCxnSpPr>
          <p:nvPr/>
        </p:nvCxnSpPr>
        <p:spPr bwMode="auto">
          <a:xfrm>
            <a:off x="7892008" y="3351285"/>
            <a:ext cx="97426" cy="217400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cxnSp>
        <p:nvCxnSpPr>
          <p:cNvPr id="27" name="Straight Arrow Connector 26">
            <a:extLst>
              <a:ext uri="{FF2B5EF4-FFF2-40B4-BE49-F238E27FC236}">
                <a16:creationId xmlns:a16="http://schemas.microsoft.com/office/drawing/2014/main" id="{F97B811A-5D4F-4FAC-376F-888389915C8D}"/>
              </a:ext>
            </a:extLst>
          </p:cNvPr>
          <p:cNvCxnSpPr>
            <a:cxnSpLocks/>
            <a:stCxn id="25" idx="15"/>
            <a:endCxn id="17" idx="3"/>
          </p:cNvCxnSpPr>
          <p:nvPr/>
        </p:nvCxnSpPr>
        <p:spPr bwMode="auto">
          <a:xfrm flipH="1" flipV="1">
            <a:off x="5587284" y="5611088"/>
            <a:ext cx="2402150" cy="81370"/>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28" name="Slide Number Placeholder 27">
            <a:extLst>
              <a:ext uri="{FF2B5EF4-FFF2-40B4-BE49-F238E27FC236}">
                <a16:creationId xmlns:a16="http://schemas.microsoft.com/office/drawing/2014/main" id="{E960DBFA-292D-AC76-8BB0-5A7D84809AE4}"/>
              </a:ext>
            </a:extLst>
          </p:cNvPr>
          <p:cNvSpPr>
            <a:spLocks noGrp="1"/>
          </p:cNvSpPr>
          <p:nvPr>
            <p:ph type="sldNum" sz="quarter" idx="12"/>
          </p:nvPr>
        </p:nvSpPr>
        <p:spPr/>
        <p:txBody>
          <a:bodyPr/>
          <a:lstStyle/>
          <a:p>
            <a:fld id="{4E84AAA9-989C-4C2D-A42D-0B8E5229E351}" type="slidenum">
              <a:rPr lang="en-IN" smtClean="0"/>
              <a:t>8</a:t>
            </a:fld>
            <a:endParaRPr lang="en-IN"/>
          </a:p>
        </p:txBody>
      </p:sp>
    </p:spTree>
    <p:extLst>
      <p:ext uri="{BB962C8B-B14F-4D97-AF65-F5344CB8AC3E}">
        <p14:creationId xmlns:p14="http://schemas.microsoft.com/office/powerpoint/2010/main" val="69207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DFFC37-8FE3-1F4B-ADCA-27560B68341F}"/>
              </a:ext>
            </a:extLst>
          </p:cNvPr>
          <p:cNvSpPr txBox="1"/>
          <p:nvPr/>
        </p:nvSpPr>
        <p:spPr>
          <a:xfrm>
            <a:off x="217054" y="5553593"/>
            <a:ext cx="11757891" cy="1131079"/>
          </a:xfrm>
          <a:prstGeom prst="rect">
            <a:avLst/>
          </a:prstGeom>
          <a:noFill/>
        </p:spPr>
        <p:txBody>
          <a:bodyPr wrap="square">
            <a:spAutoFit/>
          </a:bodyPr>
          <a:lstStyle/>
          <a:p>
            <a:pPr marL="171450" indent="-171450" algn="just">
              <a:spcBef>
                <a:spcPts val="300"/>
              </a:spcBef>
              <a:buFont typeface="Arial" panose="020B0604020202020204" pitchFamily="34" charset="0"/>
              <a:buChar char="•"/>
            </a:pPr>
            <a:r>
              <a:rPr lang="en-IN" sz="1200" dirty="0">
                <a:solidFill>
                  <a:srgbClr val="222222"/>
                </a:solidFill>
                <a:cs typeface="Arial" panose="020B0604020202020204" pitchFamily="34" charset="0"/>
              </a:rPr>
              <a:t>Bhavsar, P., Srinivasan, B., &amp; Srinivasan, R. (2016). Pupillometry based real-time monitoring of operator’s cognitive workload to prevent human error during abnormal situations.</a:t>
            </a:r>
          </a:p>
          <a:p>
            <a:pPr marL="171450" indent="-171450" algn="just">
              <a:spcBef>
                <a:spcPts val="300"/>
              </a:spcBef>
              <a:buFont typeface="Arial" panose="020B0604020202020204" pitchFamily="34" charset="0"/>
              <a:buChar char="•"/>
            </a:pPr>
            <a:r>
              <a:rPr lang="en-IN" sz="1200" dirty="0">
                <a:ea typeface="Calibri" panose="020F0502020204030204" pitchFamily="34" charset="0"/>
                <a:cs typeface="Times New Roman" panose="02020603050405020304" pitchFamily="18" charset="0"/>
              </a:rPr>
              <a:t>Sharma, C., Bhavsar, P., Srinivasan, B., &amp; Srinivasan, R. (2016). Eye gaze movement studies of control room operators: A novel approach to improve process safety. </a:t>
            </a:r>
          </a:p>
          <a:p>
            <a:pPr marL="171450" indent="-171450" algn="just">
              <a:spcBef>
                <a:spcPts val="300"/>
              </a:spcBef>
              <a:buFont typeface="Arial" panose="020B0604020202020204" pitchFamily="34" charset="0"/>
              <a:buChar char="•"/>
            </a:pPr>
            <a:r>
              <a:rPr lang="en-IN" sz="1200" dirty="0">
                <a:ea typeface="Calibri" panose="020F0502020204030204" pitchFamily="34" charset="0"/>
                <a:cs typeface="Times New Roman" panose="02020603050405020304" pitchFamily="18" charset="0"/>
              </a:rPr>
              <a:t>Bhavsar, P., Srinivasan, B., &amp; Srinivasan, R. (2017). Quantifying situation awareness of control room operators using eye-gaze behavior.</a:t>
            </a:r>
          </a:p>
          <a:p>
            <a:pPr marL="171450" indent="-171450" algn="just">
              <a:spcBef>
                <a:spcPts val="300"/>
              </a:spcBef>
              <a:buFont typeface="Arial" panose="020B0604020202020204" pitchFamily="34" charset="0"/>
              <a:buChar char="•"/>
            </a:pPr>
            <a:r>
              <a:rPr lang="en-US" sz="1200" dirty="0">
                <a:solidFill>
                  <a:srgbClr val="222222"/>
                </a:solidFill>
              </a:rPr>
              <a:t>Das, L., Iqbal, M. U., Bhavsar, P., Srinivasan, B., &amp; Srinivasan, R. (2018). Toward preventing accidents in process industries by inferring the cognitive state of control room operators through eye tracking. </a:t>
            </a:r>
            <a:endParaRPr lang="en-IN" sz="1200"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838200" y="365126"/>
            <a:ext cx="10515600" cy="1014616"/>
          </a:xfrm>
          <a:solidFill>
            <a:srgbClr val="002060"/>
          </a:solidFill>
        </p:spPr>
        <p:txBody>
          <a:bodyPr/>
          <a:lstStyle/>
          <a:p>
            <a:pPr algn="l"/>
            <a:r>
              <a:rPr lang="en-US" dirty="0">
                <a:solidFill>
                  <a:schemeClr val="bg1"/>
                </a:solidFill>
              </a:rPr>
              <a:t>Eye tracking based insights</a:t>
            </a:r>
          </a:p>
        </p:txBody>
      </p:sp>
      <p:sp>
        <p:nvSpPr>
          <p:cNvPr id="3" name="Content Placeholder 2"/>
          <p:cNvSpPr>
            <a:spLocks noGrp="1"/>
          </p:cNvSpPr>
          <p:nvPr>
            <p:ph idx="1"/>
          </p:nvPr>
        </p:nvSpPr>
        <p:spPr>
          <a:xfrm>
            <a:off x="838200" y="1825625"/>
            <a:ext cx="10515600" cy="3282084"/>
          </a:xfrm>
        </p:spPr>
        <p:txBody>
          <a:bodyPr>
            <a:normAutofit fontScale="92500" lnSpcReduction="10000"/>
          </a:bodyPr>
          <a:lstStyle/>
          <a:p>
            <a:r>
              <a:rPr lang="en-IN" b="0" dirty="0">
                <a:solidFill>
                  <a:schemeClr val="tx1"/>
                </a:solidFill>
              </a:rPr>
              <a:t>Pupil diameter is a marker of control room operator’s workload (Bhavsar et al., 2016)</a:t>
            </a:r>
          </a:p>
          <a:p>
            <a:r>
              <a:rPr lang="en-IN" b="0" dirty="0">
                <a:solidFill>
                  <a:schemeClr val="tx1"/>
                </a:solidFill>
              </a:rPr>
              <a:t>Eye gaze pattern of some participants who are successful in controlling a disturbance resemble failure groups (Sharma et al., 2016)</a:t>
            </a:r>
          </a:p>
          <a:p>
            <a:r>
              <a:rPr lang="en-IN" b="0" dirty="0">
                <a:solidFill>
                  <a:schemeClr val="tx1"/>
                </a:solidFill>
              </a:rPr>
              <a:t>Eye gaze entropy can differentiate expert and novice operators (Bhavsar et al., 2017)</a:t>
            </a:r>
          </a:p>
          <a:p>
            <a:r>
              <a:rPr lang="en-IN" dirty="0"/>
              <a:t>Eye tracking metrics such as fixation duration and saccade duration can reveal information about evolution of cognitive states (Das et al., 2018)</a:t>
            </a:r>
          </a:p>
          <a:p>
            <a:endParaRPr lang="en-IN" dirty="0"/>
          </a:p>
          <a:p>
            <a:pPr lvl="1"/>
            <a:endParaRPr lang="en-IN" dirty="0"/>
          </a:p>
          <a:p>
            <a:endParaRPr lang="en-IN" dirty="0"/>
          </a:p>
          <a:p>
            <a:endParaRPr lang="en-IN" dirty="0"/>
          </a:p>
          <a:p>
            <a:pPr lvl="1"/>
            <a:endParaRPr lang="en-US" dirty="0"/>
          </a:p>
        </p:txBody>
      </p:sp>
      <p:sp>
        <p:nvSpPr>
          <p:cNvPr id="6" name="Slide Number Placeholder 5">
            <a:extLst>
              <a:ext uri="{FF2B5EF4-FFF2-40B4-BE49-F238E27FC236}">
                <a16:creationId xmlns:a16="http://schemas.microsoft.com/office/drawing/2014/main" id="{92696B39-1DBB-60D9-4988-346BD040EB1B}"/>
              </a:ext>
            </a:extLst>
          </p:cNvPr>
          <p:cNvSpPr>
            <a:spLocks noGrp="1"/>
          </p:cNvSpPr>
          <p:nvPr>
            <p:ph type="sldNum" sz="quarter" idx="12"/>
          </p:nvPr>
        </p:nvSpPr>
        <p:spPr/>
        <p:txBody>
          <a:bodyPr/>
          <a:lstStyle/>
          <a:p>
            <a:fld id="{4E84AAA9-989C-4C2D-A42D-0B8E5229E351}" type="slidenum">
              <a:rPr lang="en-IN" smtClean="0"/>
              <a:t>9</a:t>
            </a:fld>
            <a:endParaRPr lang="en-IN"/>
          </a:p>
        </p:txBody>
      </p:sp>
    </p:spTree>
    <p:extLst>
      <p:ext uri="{BB962C8B-B14F-4D97-AF65-F5344CB8AC3E}">
        <p14:creationId xmlns:p14="http://schemas.microsoft.com/office/powerpoint/2010/main" val="352788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c5a400e-74ed-4eae-afec-94a31d3c7687" xsi:nil="true"/>
    <lcf76f155ced4ddcb4097134ff3c332f xmlns="bc0e4351-a8ce-40f2-811d-c83ed5f970d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593AC13BF9A041B706185C0DC94076" ma:contentTypeVersion="18" ma:contentTypeDescription="Create a new document." ma:contentTypeScope="" ma:versionID="7a294d4049efe6f61a4530128a1f950d">
  <xsd:schema xmlns:xsd="http://www.w3.org/2001/XMLSchema" xmlns:xs="http://www.w3.org/2001/XMLSchema" xmlns:p="http://schemas.microsoft.com/office/2006/metadata/properties" xmlns:ns2="bc0e4351-a8ce-40f2-811d-c83ed5f970d1" xmlns:ns3="0c5a400e-74ed-4eae-afec-94a31d3c7687" targetNamespace="http://schemas.microsoft.com/office/2006/metadata/properties" ma:root="true" ma:fieldsID="5643acbe2ec40b0fe1159b39bf791ff5" ns2:_="" ns3:_="">
    <xsd:import namespace="bc0e4351-a8ce-40f2-811d-c83ed5f970d1"/>
    <xsd:import namespace="0c5a400e-74ed-4eae-afec-94a31d3c76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e4351-a8ce-40f2-811d-c83ed5f97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168bf0-f213-4887-af2e-cac682fa24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5a400e-74ed-4eae-afec-94a31d3c768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d173bc-a2ce-4c34-9483-c52aaeb22221}" ma:internalName="TaxCatchAll" ma:showField="CatchAllData" ma:web="0c5a400e-74ed-4eae-afec-94a31d3c76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F8178-4C8F-4B77-A067-5AF174774BD1}">
  <ds:schemaRefs>
    <ds:schemaRef ds:uri="http://schemas.microsoft.com/office/2006/metadata/properties"/>
    <ds:schemaRef ds:uri="http://schemas.microsoft.com/office/infopath/2007/PartnerControls"/>
    <ds:schemaRef ds:uri="0c5a400e-74ed-4eae-afec-94a31d3c7687"/>
    <ds:schemaRef ds:uri="bc0e4351-a8ce-40f2-811d-c83ed5f970d1"/>
  </ds:schemaRefs>
</ds:datastoreItem>
</file>

<file path=customXml/itemProps2.xml><?xml version="1.0" encoding="utf-8"?>
<ds:datastoreItem xmlns:ds="http://schemas.openxmlformats.org/officeDocument/2006/customXml" ds:itemID="{90504D88-A8DA-4A5A-A1E4-251F91D91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0e4351-a8ce-40f2-811d-c83ed5f970d1"/>
    <ds:schemaRef ds:uri="0c5a400e-74ed-4eae-afec-94a31d3c76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01225E-7AA2-4BEA-9F7C-C399D40F3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28398</TotalTime>
  <Words>3425</Words>
  <Application>Microsoft Office PowerPoint</Application>
  <PresentationFormat>Widescreen</PresentationFormat>
  <Paragraphs>507</Paragraphs>
  <Slides>48</Slides>
  <Notes>9</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PowerPoint Presentation</vt:lpstr>
      <vt:lpstr>Safety in olden days</vt:lpstr>
      <vt:lpstr>Human Factors</vt:lpstr>
      <vt:lpstr>Nature of Human-Machine Interaction</vt:lpstr>
      <vt:lpstr>Mental Models are critical for smooth operation</vt:lpstr>
      <vt:lpstr>Traditional Performance Assessment</vt:lpstr>
      <vt:lpstr>Eye-tracking</vt:lpstr>
      <vt:lpstr>Eye Gaze Movement </vt:lpstr>
      <vt:lpstr>Eye tracking based insights</vt:lpstr>
      <vt:lpstr>Entropy: A measure of Learning</vt:lpstr>
      <vt:lpstr>Experimental Protocol</vt:lpstr>
      <vt:lpstr>Typical Task</vt:lpstr>
      <vt:lpstr>Nature of the tasks</vt:lpstr>
      <vt:lpstr>Entropy: First alarm to first slider action</vt:lpstr>
      <vt:lpstr>Entropy: First slider to last slider action</vt:lpstr>
      <vt:lpstr>Summary</vt:lpstr>
      <vt:lpstr>PowerPoint Presentation</vt:lpstr>
      <vt:lpstr>Dynamic assessment of mental model mismatches and cognitive workload </vt:lpstr>
      <vt:lpstr>Methodology</vt:lpstr>
      <vt:lpstr>Illustrative Example 1</vt:lpstr>
      <vt:lpstr>Illustrative Example 2</vt:lpstr>
      <vt:lpstr>Summary</vt:lpstr>
      <vt:lpstr>Training assessment using EEG</vt:lpstr>
      <vt:lpstr>Experimental Study</vt:lpstr>
      <vt:lpstr>Schematic of the Methodology</vt:lpstr>
      <vt:lpstr>Illustrative Example 1</vt:lpstr>
      <vt:lpstr>Process and Behavioural Metrics</vt:lpstr>
      <vt:lpstr>Cognitive Metric</vt:lpstr>
      <vt:lpstr>Illustrative Example 2</vt:lpstr>
      <vt:lpstr>Cognitive Metric</vt:lpstr>
      <vt:lpstr>Summary</vt:lpstr>
      <vt:lpstr>Multi-class classification of control room operators’ cognitive workload using the fusion of eye-tracking and electroencephalography</vt:lpstr>
      <vt:lpstr>Proposed Methodology</vt:lpstr>
      <vt:lpstr>Basis for Cognitive workload labels</vt:lpstr>
      <vt:lpstr>Summary of Feature Categories</vt:lpstr>
      <vt:lpstr>Decision Trees: Pupil, EEG and Gaze Based</vt:lpstr>
      <vt:lpstr>Fusion of Features</vt:lpstr>
      <vt:lpstr>Result Summary</vt:lpstr>
      <vt:lpstr>Population Model</vt:lpstr>
      <vt:lpstr>Fusion improves class-wise accuracies</vt:lpstr>
      <vt:lpstr>Conclusions</vt:lpstr>
      <vt:lpstr>Future Work</vt:lpstr>
      <vt:lpstr>Future Work Contd…</vt:lpstr>
      <vt:lpstr>Big Picture</vt:lpstr>
      <vt:lpstr>Future Work- Pictographic view </vt:lpstr>
      <vt:lpstr>References</vt:lpstr>
      <vt:lpstr>Acknowledgement</vt:lpstr>
      <vt:lpstr>We cannot improve what we cannot measure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Mohd Umair iqbal</dc:creator>
  <cp:lastModifiedBy>FNU MOHAMMAD UMAIR IQBAL</cp:lastModifiedBy>
  <cp:revision>69</cp:revision>
  <dcterms:created xsi:type="dcterms:W3CDTF">2022-08-22T14:06:10Z</dcterms:created>
  <dcterms:modified xsi:type="dcterms:W3CDTF">2024-05-16T09:26:04Z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0x01010060593AC13BF9A041B706185C0DC94076</vt:lpwstr>
  </property>
</Properties>
</file>